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57" r:id="rId5"/>
    <p:sldId id="271" r:id="rId6"/>
    <p:sldId id="287" r:id="rId7"/>
    <p:sldId id="286" r:id="rId8"/>
    <p:sldId id="288" r:id="rId9"/>
    <p:sldId id="289" r:id="rId10"/>
    <p:sldId id="290" r:id="rId11"/>
    <p:sldId id="1168" r:id="rId12"/>
    <p:sldId id="292" r:id="rId13"/>
    <p:sldId id="285" r:id="rId14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D45A"/>
    <a:srgbClr val="C04F15"/>
    <a:srgbClr val="E59EDD"/>
    <a:srgbClr val="2F5597"/>
    <a:srgbClr val="FFFFFF"/>
    <a:srgbClr val="232300"/>
    <a:srgbClr val="7F7F7F"/>
    <a:srgbClr val="535353"/>
    <a:srgbClr val="53CD6A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8936CC-CB3B-4636-8F14-F264E26E8BC2}" v="3" dt="2026-09-08T13:42:52.422"/>
    <p1510:client id="{9B9853E1-0507-4885-BF0F-8DE1DEC03E74}" v="2" dt="2026-09-09T12:13:36.7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307-4890-82B9-3CEFE8F83EFD}"/>
              </c:ext>
            </c:extLst>
          </c:dPt>
          <c:dPt>
            <c:idx val="1"/>
            <c:bubble3D val="0"/>
            <c:spPr>
              <a:solidFill>
                <a:srgbClr val="2F559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307-4890-82B9-3CEFE8F83EFD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307-4890-82B9-3CEFE8F83EFD}"/>
              </c:ext>
            </c:extLst>
          </c:dPt>
          <c:dPt>
            <c:idx val="3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307-4890-82B9-3CEFE8F83EFD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307-4890-82B9-3CEFE8F83EFD}"/>
              </c:ext>
            </c:extLst>
          </c:dPt>
          <c:dPt>
            <c:idx val="5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307-4890-82B9-3CEFE8F83EFD}"/>
              </c:ext>
            </c:extLst>
          </c:dPt>
          <c:dLbls>
            <c:dLbl>
              <c:idx val="0"/>
              <c:layout>
                <c:manualLayout>
                  <c:x val="-1.4342887139107611E-2"/>
                  <c:y val="0.1189275986581502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07-4890-82B9-3CEFE8F83EFD}"/>
                </c:ext>
              </c:extLst>
            </c:dLbl>
            <c:dLbl>
              <c:idx val="1"/>
              <c:layout>
                <c:manualLayout>
                  <c:x val="-6.1660997375328083E-2"/>
                  <c:y val="-0.1402625478117096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07-4890-82B9-3CEFE8F83EFD}"/>
                </c:ext>
              </c:extLst>
            </c:dLbl>
            <c:dLbl>
              <c:idx val="2"/>
              <c:layout>
                <c:manualLayout>
                  <c:x val="5.6601154855642995E-2"/>
                  <c:y val="-9.740168647519548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307-4890-82B9-3CEFE8F83EFD}"/>
                </c:ext>
              </c:extLst>
            </c:dLbl>
            <c:dLbl>
              <c:idx val="3"/>
              <c:layout>
                <c:manualLayout>
                  <c:x val="4.5774803149606302E-2"/>
                  <c:y val="9.883999082080045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307-4890-82B9-3CEFE8F83EFD}"/>
                </c:ext>
              </c:extLst>
            </c:dLbl>
            <c:dLbl>
              <c:idx val="4"/>
              <c:layout>
                <c:manualLayout>
                  <c:x val="2.516745406824147E-2"/>
                  <c:y val="0.1078438368405389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307-4890-82B9-3CEFE8F83EFD}"/>
                </c:ext>
              </c:extLst>
            </c:dLbl>
            <c:dLbl>
              <c:idx val="5"/>
              <c:layout>
                <c:manualLayout>
                  <c:x val="6.1955905511811024E-3"/>
                  <c:y val="8.264644756057903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307-4890-82B9-3CEFE8F83E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Feuil1!$B$14:$B$19</c:f>
              <c:strCache>
                <c:ptCount val="6"/>
                <c:pt idx="0">
                  <c:v>Construction et rénovation des bâtiments municipaux</c:v>
                </c:pt>
                <c:pt idx="1">
                  <c:v>Améliorations aux infrastructures -réseau routier</c:v>
                </c:pt>
                <c:pt idx="2">
                  <c:v>Développement du territoire – projets en partenariat</c:v>
                </c:pt>
                <c:pt idx="3">
                  <c:v>Parcs et espaces verts</c:v>
                </c:pt>
                <c:pt idx="4">
                  <c:v>Véhicules et acquisitions d'équipements</c:v>
                </c:pt>
                <c:pt idx="5">
                  <c:v>Développement des technologies de l'information</c:v>
                </c:pt>
              </c:strCache>
            </c:strRef>
          </c:cat>
          <c:val>
            <c:numRef>
              <c:f>Feuil1!$C$14:$C$19</c:f>
              <c:numCache>
                <c:formatCode>"$"#,##0_);[Red]\("$"#,##0\)</c:formatCode>
                <c:ptCount val="6"/>
                <c:pt idx="0">
                  <c:v>2295000</c:v>
                </c:pt>
                <c:pt idx="1">
                  <c:v>21050000</c:v>
                </c:pt>
                <c:pt idx="2">
                  <c:v>12000000</c:v>
                </c:pt>
                <c:pt idx="3">
                  <c:v>3950000</c:v>
                </c:pt>
                <c:pt idx="4">
                  <c:v>1700000</c:v>
                </c:pt>
                <c:pt idx="5">
                  <c:v>1120000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307-4890-82B9-3CEFE8F83EF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ysClr val="window" lastClr="FFFFFF">
                  <a:lumMod val="50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480-4CE5-86E0-6E6818C4F4D0}"/>
              </c:ext>
            </c:extLst>
          </c:dPt>
          <c:dPt>
            <c:idx val="1"/>
            <c:bubble3D val="0"/>
            <c:spPr>
              <a:solidFill>
                <a:srgbClr val="2F559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480-4CE5-86E0-6E6818C4F4D0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480-4CE5-86E0-6E6818C4F4D0}"/>
              </c:ext>
            </c:extLst>
          </c:dPt>
          <c:dPt>
            <c:idx val="3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480-4CE5-86E0-6E6818C4F4D0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480-4CE5-86E0-6E6818C4F4D0}"/>
              </c:ext>
            </c:extLst>
          </c:dPt>
          <c:dPt>
            <c:idx val="5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480-4CE5-86E0-6E6818C4F4D0}"/>
              </c:ext>
            </c:extLst>
          </c:dPt>
          <c:dLbls>
            <c:dLbl>
              <c:idx val="0"/>
              <c:layout>
                <c:manualLayout>
                  <c:x val="-1.4342887139107611E-2"/>
                  <c:y val="0.1189275986581502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80-4CE5-86E0-6E6818C4F4D0}"/>
                </c:ext>
              </c:extLst>
            </c:dLbl>
            <c:dLbl>
              <c:idx val="1"/>
              <c:layout>
                <c:manualLayout>
                  <c:x val="-6.1660997375328083E-2"/>
                  <c:y val="-0.1402625478117096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480-4CE5-86E0-6E6818C4F4D0}"/>
                </c:ext>
              </c:extLst>
            </c:dLbl>
            <c:dLbl>
              <c:idx val="2"/>
              <c:layout>
                <c:manualLayout>
                  <c:x val="5.6601154855642995E-2"/>
                  <c:y val="-9.740168647519548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480-4CE5-86E0-6E6818C4F4D0}"/>
                </c:ext>
              </c:extLst>
            </c:dLbl>
            <c:dLbl>
              <c:idx val="3"/>
              <c:layout>
                <c:manualLayout>
                  <c:x val="4.5774803149606302E-2"/>
                  <c:y val="9.883999082080045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480-4CE5-86E0-6E6818C4F4D0}"/>
                </c:ext>
              </c:extLst>
            </c:dLbl>
            <c:dLbl>
              <c:idx val="4"/>
              <c:layout>
                <c:manualLayout>
                  <c:x val="2.516745406824147E-2"/>
                  <c:y val="0.1078438368405389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480-4CE5-86E0-6E6818C4F4D0}"/>
                </c:ext>
              </c:extLst>
            </c:dLbl>
            <c:dLbl>
              <c:idx val="5"/>
              <c:layout>
                <c:manualLayout>
                  <c:x val="6.1955905511811024E-3"/>
                  <c:y val="8.264644756057903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480-4CE5-86E0-6E6818C4F4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Feuil1!$B$14:$B$19</c:f>
              <c:strCache>
                <c:ptCount val="6"/>
                <c:pt idx="0">
                  <c:v>Construction et rénovation des bâtiments municipaux</c:v>
                </c:pt>
                <c:pt idx="1">
                  <c:v>Améliorations aux infrastructures -réseau routier</c:v>
                </c:pt>
                <c:pt idx="2">
                  <c:v>Développement du territoire – projets en partenariat</c:v>
                </c:pt>
                <c:pt idx="3">
                  <c:v>Parcs et espaces verts</c:v>
                </c:pt>
                <c:pt idx="4">
                  <c:v>Véhicules et acquisitions d'équipements</c:v>
                </c:pt>
                <c:pt idx="5">
                  <c:v>Développement des technologies de l'information</c:v>
                </c:pt>
              </c:strCache>
            </c:strRef>
          </c:cat>
          <c:val>
            <c:numRef>
              <c:f>Feuil1!$C$14:$C$19</c:f>
              <c:numCache>
                <c:formatCode>"$"#,##0_);[Red]\("$"#,##0\)</c:formatCode>
                <c:ptCount val="6"/>
                <c:pt idx="0">
                  <c:v>2295000</c:v>
                </c:pt>
                <c:pt idx="1">
                  <c:v>21050000</c:v>
                </c:pt>
                <c:pt idx="2">
                  <c:v>12000000</c:v>
                </c:pt>
                <c:pt idx="3">
                  <c:v>3950000</c:v>
                </c:pt>
                <c:pt idx="4">
                  <c:v>1700000</c:v>
                </c:pt>
                <c:pt idx="5">
                  <c:v>1120000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480-4CE5-86E0-6E6818C4F4D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169920" cy="481728"/>
          </a:xfrm>
          <a:prstGeom prst="rect">
            <a:avLst/>
          </a:prstGeom>
        </p:spPr>
        <p:txBody>
          <a:bodyPr vert="horz" lIns="96624" tIns="48313" rIns="96624" bIns="48313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143591" y="3"/>
            <a:ext cx="3169920" cy="481728"/>
          </a:xfrm>
          <a:prstGeom prst="rect">
            <a:avLst/>
          </a:prstGeom>
        </p:spPr>
        <p:txBody>
          <a:bodyPr vert="horz" lIns="96624" tIns="48313" rIns="96624" bIns="48313" rtlCol="0"/>
          <a:lstStyle>
            <a:lvl1pPr algn="r">
              <a:defRPr sz="1200"/>
            </a:lvl1pPr>
          </a:lstStyle>
          <a:p>
            <a:fld id="{2E00911C-6DDF-4C26-A5C4-194A9FBA5A53}" type="datetimeFigureOut">
              <a:rPr lang="fr-CA" smtClean="0"/>
              <a:t>2026-09-09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119477"/>
            <a:ext cx="3169920" cy="481727"/>
          </a:xfrm>
          <a:prstGeom prst="rect">
            <a:avLst/>
          </a:prstGeom>
        </p:spPr>
        <p:txBody>
          <a:bodyPr vert="horz" lIns="96624" tIns="48313" rIns="96624" bIns="48313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143591" y="9119477"/>
            <a:ext cx="3169920" cy="481727"/>
          </a:xfrm>
          <a:prstGeom prst="rect">
            <a:avLst/>
          </a:prstGeom>
        </p:spPr>
        <p:txBody>
          <a:bodyPr vert="horz" lIns="96624" tIns="48313" rIns="96624" bIns="48313" rtlCol="0" anchor="b"/>
          <a:lstStyle>
            <a:lvl1pPr algn="r">
              <a:defRPr sz="1200"/>
            </a:lvl1pPr>
          </a:lstStyle>
          <a:p>
            <a:fld id="{8065A5EF-A258-4724-8FB3-DB9BD619BE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823763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169920" cy="481728"/>
          </a:xfrm>
          <a:prstGeom prst="rect">
            <a:avLst/>
          </a:prstGeom>
        </p:spPr>
        <p:txBody>
          <a:bodyPr vert="horz" lIns="96624" tIns="48313" rIns="96624" bIns="48313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91" y="3"/>
            <a:ext cx="3169920" cy="481728"/>
          </a:xfrm>
          <a:prstGeom prst="rect">
            <a:avLst/>
          </a:prstGeom>
        </p:spPr>
        <p:txBody>
          <a:bodyPr vert="horz" lIns="96624" tIns="48313" rIns="96624" bIns="48313" rtlCol="0"/>
          <a:lstStyle>
            <a:lvl1pPr algn="r">
              <a:defRPr sz="1200"/>
            </a:lvl1pPr>
          </a:lstStyle>
          <a:p>
            <a:fld id="{DDF70ABD-817C-45BC-B793-D3A733E62172}" type="datetimeFigureOut">
              <a:rPr lang="fr-CA" smtClean="0"/>
              <a:t>2026-09-09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4" tIns="48313" rIns="96624" bIns="48313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24" tIns="48313" rIns="96624" bIns="48313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119477"/>
            <a:ext cx="3169920" cy="481727"/>
          </a:xfrm>
          <a:prstGeom prst="rect">
            <a:avLst/>
          </a:prstGeom>
        </p:spPr>
        <p:txBody>
          <a:bodyPr vert="horz" lIns="96624" tIns="48313" rIns="96624" bIns="48313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91" y="9119477"/>
            <a:ext cx="3169920" cy="481727"/>
          </a:xfrm>
          <a:prstGeom prst="rect">
            <a:avLst/>
          </a:prstGeom>
        </p:spPr>
        <p:txBody>
          <a:bodyPr vert="horz" lIns="96624" tIns="48313" rIns="96624" bIns="48313" rtlCol="0" anchor="b"/>
          <a:lstStyle>
            <a:lvl1pPr algn="r">
              <a:defRPr sz="1200"/>
            </a:lvl1pPr>
          </a:lstStyle>
          <a:p>
            <a:fld id="{DE6DE274-5AD6-42CC-AD45-6ACEC58E90F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99154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DE274-5AD6-42CC-AD45-6ACEC58E90FC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26138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DE274-5AD6-42CC-AD45-6ACEC58E90FC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20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242">
              <a:defRPr/>
            </a:pPr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DE274-5AD6-42CC-AD45-6ACEC58E90FC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08903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Graphique chez Duval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DE274-5AD6-42CC-AD45-6ACEC58E90FC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38932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DE274-5AD6-42CC-AD45-6ACEC58E90FC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25840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242">
              <a:defRPr/>
            </a:pPr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DE274-5AD6-42CC-AD45-6ACEC58E90FC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19625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242">
              <a:defRPr/>
            </a:pPr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DE274-5AD6-42CC-AD45-6ACEC58E90FC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76985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DE274-5AD6-42CC-AD45-6ACEC58E90FC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91985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9F7F0-919D-20C7-0445-875ECA58C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E74BD54-08F9-841D-EF58-3627DF5D88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F1A575D-0B8F-4C67-5FDB-46A3E34C31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D62341-68E1-9E14-CFC3-A559A6F432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DE274-5AD6-42CC-AD45-6ACEC58E90FC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07971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242">
              <a:defRPr/>
            </a:pPr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DE274-5AD6-42CC-AD45-6ACEC58E90FC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2071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Modifier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088E-0167-49CC-8BE7-006BCAFEB5D4}" type="datetime1">
              <a:rPr lang="fr-CA" smtClean="0"/>
              <a:t>2026-09-09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‹n°›</a:t>
            </a:fld>
            <a:endParaRPr lang="fr-C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508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C0D-3503-455D-838D-834AD77D417B}" type="datetime1">
              <a:rPr lang="fr-CA" smtClean="0"/>
              <a:t>2026-09-09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951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FF304-F8C7-4E47-AA0C-CD508FD33BB1}" type="datetime1">
              <a:rPr lang="fr-CA" smtClean="0"/>
              <a:t>2026-09-09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61287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48FE0-29F9-4869-B811-5F977D8E27EE}" type="datetime1">
              <a:rPr lang="fr-CA" smtClean="0"/>
              <a:t>2026-09-09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6730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0CE0-3A35-46B9-96DF-BE15EF6E4EA3}" type="datetime1">
              <a:rPr lang="fr-CA" smtClean="0"/>
              <a:t>2026-09-09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‹n°›</a:t>
            </a:fld>
            <a:endParaRPr lang="fr-C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78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0062-CAB4-4E7F-B38C-FB748EE799D1}" type="datetime1">
              <a:rPr lang="fr-CA" smtClean="0"/>
              <a:t>2026-09-09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98180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6AEEC-4F3B-4E14-8377-B7FB21BD42E9}" type="datetime1">
              <a:rPr lang="fr-CA" smtClean="0"/>
              <a:t>2026-09-09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82693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7717-4751-49D4-9525-A9B9CDA9FBBD}" type="datetime1">
              <a:rPr lang="fr-CA" smtClean="0"/>
              <a:t>2026-09-09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8176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7001E-7F0A-477F-907D-F40DCB9B81B8}" type="datetime1">
              <a:rPr lang="fr-CA" smtClean="0"/>
              <a:t>2026-09-09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80757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46AB06A-250E-4965-9D03-D49A94302C31}" type="datetime1">
              <a:rPr lang="fr-CA" smtClean="0"/>
              <a:t>2026-09-09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01F065-647E-406A-B7F3-56CB8879C3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3341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FAEA-3F87-4454-BC4F-4A28F910C8DA}" type="datetime1">
              <a:rPr lang="fr-CA" smtClean="0"/>
              <a:t>2026-09-09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00527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51B4B88-9C97-4554-BE2F-94D288055AB1}" type="datetime1">
              <a:rPr lang="fr-CA" smtClean="0"/>
              <a:t>2026-09-09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701F065-647E-406A-B7F3-56CB8879C35A}" type="slidenum">
              <a:rPr lang="fr-CA" smtClean="0"/>
              <a:t>‹n°›</a:t>
            </a:fld>
            <a:endParaRPr lang="fr-C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320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7565994" y="2075110"/>
            <a:ext cx="4248522" cy="48768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CA" sz="3700">
                <a:solidFill>
                  <a:srgbClr val="003B5C"/>
                </a:solidFill>
                <a:latin typeface="Arial Narrow" panose="020B0606020202030204" pitchFamily="34" charset="0"/>
              </a:rPr>
              <a:t>PROGRAMME TRIENNAL D’IMMOBILISATIONS</a:t>
            </a:r>
          </a:p>
          <a:p>
            <a:pPr algn="r"/>
            <a:r>
              <a:rPr lang="fr-CA" sz="2200" b="1">
                <a:solidFill>
                  <a:srgbClr val="003B5C"/>
                </a:solidFill>
                <a:latin typeface="Arial Narrow" panose="020B0606020202030204" pitchFamily="34" charset="0"/>
              </a:rPr>
              <a:t>8 septembre 2026</a:t>
            </a:r>
            <a:br>
              <a:rPr lang="fr-CA" sz="3700" b="1">
                <a:solidFill>
                  <a:srgbClr val="003B5C"/>
                </a:solidFill>
                <a:latin typeface="Arial Narrow" panose="020B0606020202030204" pitchFamily="34" charset="0"/>
              </a:rPr>
            </a:br>
            <a:r>
              <a:rPr lang="fr-CA" sz="3700" b="1">
                <a:solidFill>
                  <a:srgbClr val="003B5C"/>
                </a:solidFill>
                <a:latin typeface="Arial Narrow" panose="020B0606020202030204" pitchFamily="34" charset="0"/>
              </a:rPr>
              <a:t>________________</a:t>
            </a:r>
          </a:p>
          <a:p>
            <a:pPr algn="r"/>
            <a:br>
              <a:rPr lang="fr-CA" sz="3700" b="1">
                <a:solidFill>
                  <a:srgbClr val="003B5C"/>
                </a:solidFill>
                <a:latin typeface="Arial Narrow" panose="020B0606020202030204" pitchFamily="34" charset="0"/>
              </a:rPr>
            </a:br>
            <a:r>
              <a:rPr lang="fr-CA" sz="3700">
                <a:solidFill>
                  <a:srgbClr val="003B5C"/>
                </a:solidFill>
                <a:latin typeface="Arial Narrow" panose="020B0606020202030204" pitchFamily="34" charset="0"/>
              </a:rPr>
              <a:t>THREE-YEAR CAPITAL INVESTMENT PROGRAM</a:t>
            </a:r>
            <a:br>
              <a:rPr lang="fr-CA" sz="3700">
                <a:solidFill>
                  <a:srgbClr val="003B5C"/>
                </a:solidFill>
                <a:latin typeface="Arial Narrow" panose="020B0606020202030204" pitchFamily="34" charset="0"/>
              </a:rPr>
            </a:br>
            <a:r>
              <a:rPr lang="fr-CA" sz="2200" b="1">
                <a:solidFill>
                  <a:srgbClr val="003B5C"/>
                </a:solidFill>
                <a:latin typeface="Arial Narrow" panose="020B0606020202030204" pitchFamily="34" charset="0"/>
              </a:rPr>
              <a:t>September 8th, 2026</a:t>
            </a:r>
            <a:endParaRPr lang="fr-CA" sz="2200">
              <a:solidFill>
                <a:srgbClr val="003B5C"/>
              </a:solidFill>
              <a:latin typeface="Arial Narrow" panose="020B0606020202030204" pitchFamily="34" charset="0"/>
            </a:endParaRPr>
          </a:p>
          <a:p>
            <a:pPr algn="r"/>
            <a:br>
              <a:rPr lang="fr-CA" sz="4500" b="1">
                <a:solidFill>
                  <a:srgbClr val="0085CA"/>
                </a:solidFill>
                <a:latin typeface="Arial Narrow" panose="020B0606020202030204" pitchFamily="34" charset="0"/>
              </a:rPr>
            </a:br>
            <a:r>
              <a:rPr lang="fr-CA" sz="4500" b="1">
                <a:solidFill>
                  <a:srgbClr val="0085CA"/>
                </a:solidFill>
                <a:latin typeface="Arial Narrow" panose="020B0606020202030204" pitchFamily="34" charset="0"/>
              </a:rPr>
              <a:t>2027-2029</a:t>
            </a:r>
          </a:p>
          <a:p>
            <a:pPr algn="r"/>
            <a:br>
              <a:rPr lang="fr-CA" sz="4500" b="1">
                <a:solidFill>
                  <a:srgbClr val="0085CA"/>
                </a:solidFill>
                <a:latin typeface="Arial Narrow" panose="020B0606020202030204" pitchFamily="34" charset="0"/>
              </a:rPr>
            </a:br>
            <a:endParaRPr lang="fr-CA" sz="4500" b="1">
              <a:solidFill>
                <a:srgbClr val="0085CA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5573" y="0"/>
            <a:ext cx="64643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1</a:t>
            </a:fld>
            <a:endParaRPr lang="fr-CA"/>
          </a:p>
        </p:txBody>
      </p:sp>
      <p:sp>
        <p:nvSpPr>
          <p:cNvPr id="11" name="Rectangle 10"/>
          <p:cNvSpPr/>
          <p:nvPr/>
        </p:nvSpPr>
        <p:spPr>
          <a:xfrm>
            <a:off x="10868766" y="6504834"/>
            <a:ext cx="488550" cy="257346"/>
          </a:xfrm>
          <a:prstGeom prst="rect">
            <a:avLst/>
          </a:prstGeom>
          <a:ln>
            <a:solidFill>
              <a:srgbClr val="0085CA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255" y="533051"/>
            <a:ext cx="2006663" cy="116632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EE82A6C-E25C-1362-486B-0A053AB3D4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9" t="5648" r="30526"/>
          <a:stretch/>
        </p:blipFill>
        <p:spPr>
          <a:xfrm>
            <a:off x="4180147" y="128698"/>
            <a:ext cx="2184226" cy="218363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5B0C16A-831D-F982-1DBD-22709B1C45A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01" t="19592" r="5176" b="15619"/>
          <a:stretch/>
        </p:blipFill>
        <p:spPr>
          <a:xfrm>
            <a:off x="61483" y="4602667"/>
            <a:ext cx="3568544" cy="215951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26515D-849C-4D85-5F07-51C4594DA07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731" t="4531" r="1880"/>
          <a:stretch>
            <a:fillRect/>
          </a:stretch>
        </p:blipFill>
        <p:spPr>
          <a:xfrm>
            <a:off x="3707083" y="4598820"/>
            <a:ext cx="2657290" cy="215951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A1B18FA-FDF6-4EBB-24AB-49BAC6DC344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1945" b="6021"/>
          <a:stretch>
            <a:fillRect/>
          </a:stretch>
        </p:blipFill>
        <p:spPr>
          <a:xfrm>
            <a:off x="2277261" y="2381653"/>
            <a:ext cx="4087112" cy="212519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2A2A7A0-484E-8487-9C06-E64F3FD573F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8166"/>
          <a:stretch>
            <a:fillRect/>
          </a:stretch>
        </p:blipFill>
        <p:spPr>
          <a:xfrm>
            <a:off x="61483" y="128698"/>
            <a:ext cx="4034310" cy="217351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1ECC33B-75D9-DA48-70C6-46DD2A2958E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1521" r="8914"/>
          <a:stretch>
            <a:fillRect/>
          </a:stretch>
        </p:blipFill>
        <p:spPr>
          <a:xfrm>
            <a:off x="61483" y="2389842"/>
            <a:ext cx="2094614" cy="210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04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7565994" y="2075110"/>
            <a:ext cx="4248522" cy="48768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CA" sz="3700">
                <a:solidFill>
                  <a:srgbClr val="003B5C"/>
                </a:solidFill>
                <a:latin typeface="Arial Narrow" panose="020B0606020202030204" pitchFamily="34" charset="0"/>
              </a:rPr>
              <a:t>PROGRAMME TRIENNAL D’IMMOBILISATIONS</a:t>
            </a:r>
            <a:br>
              <a:rPr lang="fr-CA" sz="3700" b="1">
                <a:solidFill>
                  <a:srgbClr val="003B5C"/>
                </a:solidFill>
                <a:latin typeface="Arial Narrow" panose="020B0606020202030204" pitchFamily="34" charset="0"/>
              </a:rPr>
            </a:br>
            <a:r>
              <a:rPr lang="fr-CA" sz="3700" b="1">
                <a:solidFill>
                  <a:srgbClr val="003B5C"/>
                </a:solidFill>
                <a:latin typeface="Arial Narrow" panose="020B0606020202030204" pitchFamily="34" charset="0"/>
              </a:rPr>
              <a:t>_________________</a:t>
            </a:r>
          </a:p>
          <a:p>
            <a:pPr algn="r"/>
            <a:br>
              <a:rPr lang="fr-CA" sz="3700" b="1">
                <a:solidFill>
                  <a:srgbClr val="003B5C"/>
                </a:solidFill>
                <a:latin typeface="Arial Narrow" panose="020B0606020202030204" pitchFamily="34" charset="0"/>
              </a:rPr>
            </a:br>
            <a:r>
              <a:rPr lang="fr-CA" sz="3700">
                <a:solidFill>
                  <a:srgbClr val="003B5C"/>
                </a:solidFill>
                <a:latin typeface="Arial Narrow" panose="020B0606020202030204" pitchFamily="34" charset="0"/>
              </a:rPr>
              <a:t>THREE-YEAR CAPITAL INVESTMENT PROGRAM</a:t>
            </a:r>
          </a:p>
          <a:p>
            <a:pPr algn="r"/>
            <a:br>
              <a:rPr lang="fr-CA" sz="4500" b="1">
                <a:solidFill>
                  <a:srgbClr val="0085CA"/>
                </a:solidFill>
                <a:latin typeface="Arial Narrow" panose="020B0606020202030204" pitchFamily="34" charset="0"/>
              </a:rPr>
            </a:br>
            <a:r>
              <a:rPr lang="fr-CA" sz="4500" b="1">
                <a:solidFill>
                  <a:srgbClr val="0085CA"/>
                </a:solidFill>
                <a:latin typeface="Arial Narrow" panose="020B0606020202030204" pitchFamily="34" charset="0"/>
              </a:rPr>
              <a:t>2027-2029</a:t>
            </a:r>
            <a:br>
              <a:rPr lang="fr-CA" sz="4500" b="1">
                <a:solidFill>
                  <a:srgbClr val="0085CA"/>
                </a:solidFill>
                <a:latin typeface="Arial Narrow" panose="020B0606020202030204" pitchFamily="34" charset="0"/>
              </a:rPr>
            </a:br>
            <a:endParaRPr lang="fr-CA" sz="4500" b="1">
              <a:solidFill>
                <a:srgbClr val="0085CA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4450" y="0"/>
            <a:ext cx="64643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10</a:t>
            </a:fld>
            <a:endParaRPr lang="fr-CA"/>
          </a:p>
        </p:txBody>
      </p:sp>
      <p:sp>
        <p:nvSpPr>
          <p:cNvPr id="11" name="Rectangle 10"/>
          <p:cNvSpPr/>
          <p:nvPr/>
        </p:nvSpPr>
        <p:spPr>
          <a:xfrm>
            <a:off x="10868766" y="6504834"/>
            <a:ext cx="488550" cy="257346"/>
          </a:xfrm>
          <a:prstGeom prst="rect">
            <a:avLst/>
          </a:prstGeom>
          <a:ln>
            <a:solidFill>
              <a:srgbClr val="0085CA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255" y="399540"/>
            <a:ext cx="2006663" cy="116632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1619BB3-F705-B57E-C14A-B4825F791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9" y="133869"/>
            <a:ext cx="6222970" cy="659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69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200">
                <a:solidFill>
                  <a:srgbClr val="003B5C"/>
                </a:solidFill>
                <a:latin typeface="Arial Narrow" panose="020B0606020202030204" pitchFamily="34" charset="0"/>
              </a:rPr>
              <a:t>BUDGET D’IMMOBILISATIONS 2027-2028-2029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2</a:t>
            </a:fld>
            <a:endParaRPr lang="fr-CA"/>
          </a:p>
        </p:txBody>
      </p:sp>
      <p:sp>
        <p:nvSpPr>
          <p:cNvPr id="4" name="Rectangle 3"/>
          <p:cNvSpPr/>
          <p:nvPr/>
        </p:nvSpPr>
        <p:spPr>
          <a:xfrm>
            <a:off x="0" y="6286500"/>
            <a:ext cx="121920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ZoneTexte 2"/>
          <p:cNvSpPr txBox="1"/>
          <p:nvPr/>
        </p:nvSpPr>
        <p:spPr>
          <a:xfrm>
            <a:off x="1259340" y="5553898"/>
            <a:ext cx="985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>
                <a:latin typeface="Arial Narrow" panose="020B0606020202030204" pitchFamily="34" charset="0"/>
              </a:rPr>
              <a:t>*Les montants pour 2028 et 2029 expriment les projets municipaux envisagés et seront priorisés en fonction </a:t>
            </a:r>
            <a:br>
              <a:rPr lang="fr-CA" sz="1600">
                <a:latin typeface="Arial Narrow" panose="020B0606020202030204" pitchFamily="34" charset="0"/>
              </a:rPr>
            </a:br>
            <a:r>
              <a:rPr lang="fr-CA" sz="1600">
                <a:latin typeface="Arial Narrow" panose="020B0606020202030204" pitchFamily="34" charset="0"/>
              </a:rPr>
              <a:t>de la capacité de payer des contribuables et du potentiel de réalisation. 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340" y="285240"/>
            <a:ext cx="2006663" cy="1166328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1703050" y="6407666"/>
            <a:ext cx="77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latin typeface="Arial Narrow" panose="020B0606020202030204" pitchFamily="34" charset="0"/>
              </a:rPr>
              <a:t>2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DB6F5DA-2421-3B63-9626-60E498A842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241194"/>
              </p:ext>
            </p:extLst>
          </p:nvPr>
        </p:nvGraphicFramePr>
        <p:xfrm>
          <a:off x="1220609" y="1836943"/>
          <a:ext cx="9750782" cy="3586942"/>
        </p:xfrm>
        <a:graphic>
          <a:graphicData uri="http://schemas.openxmlformats.org/drawingml/2006/table">
            <a:tbl>
              <a:tblPr/>
              <a:tblGrid>
                <a:gridCol w="5432774">
                  <a:extLst>
                    <a:ext uri="{9D8B030D-6E8A-4147-A177-3AD203B41FA5}">
                      <a16:colId xmlns:a16="http://schemas.microsoft.com/office/drawing/2014/main" val="102430292"/>
                    </a:ext>
                  </a:extLst>
                </a:gridCol>
                <a:gridCol w="1370029">
                  <a:extLst>
                    <a:ext uri="{9D8B030D-6E8A-4147-A177-3AD203B41FA5}">
                      <a16:colId xmlns:a16="http://schemas.microsoft.com/office/drawing/2014/main" val="3433951354"/>
                    </a:ext>
                  </a:extLst>
                </a:gridCol>
                <a:gridCol w="1558029">
                  <a:extLst>
                    <a:ext uri="{9D8B030D-6E8A-4147-A177-3AD203B41FA5}">
                      <a16:colId xmlns:a16="http://schemas.microsoft.com/office/drawing/2014/main" val="3730629871"/>
                    </a:ext>
                  </a:extLst>
                </a:gridCol>
                <a:gridCol w="1389950">
                  <a:extLst>
                    <a:ext uri="{9D8B030D-6E8A-4147-A177-3AD203B41FA5}">
                      <a16:colId xmlns:a16="http://schemas.microsoft.com/office/drawing/2014/main" val="1507030301"/>
                    </a:ext>
                  </a:extLst>
                </a:gridCol>
              </a:tblGrid>
              <a:tr h="213079">
                <a:tc>
                  <a:txBody>
                    <a:bodyPr/>
                    <a:lstStyle/>
                    <a:p>
                      <a:pPr algn="l" fontAlgn="ctr"/>
                      <a:r>
                        <a:rPr lang="fr-CA" sz="2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F4E79"/>
                          </a:highlight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2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F4E79"/>
                          </a:highlight>
                          <a:latin typeface="Arial Narrow" panose="020B0606020202030204" pitchFamily="34" charset="0"/>
                        </a:rPr>
                        <a:t>2027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2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F4E79"/>
                          </a:highlight>
                          <a:latin typeface="Arial Narrow" panose="020B0606020202030204" pitchFamily="34" charset="0"/>
                        </a:rPr>
                        <a:t>2028*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2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F4E79"/>
                          </a:highlight>
                          <a:latin typeface="Arial Narrow" panose="020B0606020202030204" pitchFamily="34" charset="0"/>
                        </a:rPr>
                        <a:t>2029*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578771"/>
                  </a:ext>
                </a:extLst>
              </a:tr>
              <a:tr h="436223">
                <a:tc>
                  <a:txBody>
                    <a:bodyPr/>
                    <a:lstStyle/>
                    <a:p>
                      <a:pPr algn="l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Construction et rénovation des bâtiments municipaux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Arial Narrow" panose="020B0606020202030204" pitchFamily="34" charset="0"/>
                        </a:rPr>
                        <a:t>2 295 000$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DD7EE"/>
                          </a:highlight>
                          <a:latin typeface="Arial Narrow" panose="020B0606020202030204" pitchFamily="34" charset="0"/>
                        </a:rPr>
                        <a:t>  2 635 000 $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Arial Narrow" panose="020B0606020202030204" pitchFamily="34" charset="0"/>
                        </a:rPr>
                        <a:t>6 875 000 $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951408"/>
                  </a:ext>
                </a:extLst>
              </a:tr>
              <a:tr h="506278">
                <a:tc>
                  <a:txBody>
                    <a:bodyPr/>
                    <a:lstStyle/>
                    <a:p>
                      <a:pPr algn="l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Améliorations aux infrastructures -réseau routier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Arial Narrow" panose="020B0606020202030204" pitchFamily="34" charset="0"/>
                        </a:rPr>
                        <a:t>21 050 000 $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DD7EE"/>
                          </a:highlight>
                          <a:latin typeface="Arial Narrow" panose="020B0606020202030204" pitchFamily="34" charset="0"/>
                        </a:rPr>
                        <a:t>32 375 000 $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Arial Narrow" panose="020B0606020202030204" pitchFamily="34" charset="0"/>
                        </a:rPr>
                        <a:t>19 420 000 $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904969"/>
                  </a:ext>
                </a:extLst>
              </a:tr>
              <a:tr h="462452">
                <a:tc>
                  <a:txBody>
                    <a:bodyPr/>
                    <a:lstStyle/>
                    <a:p>
                      <a:pPr algn="l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Développement du territoire – projets en partenariat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Arial Narrow" panose="020B0606020202030204" pitchFamily="34" charset="0"/>
                        </a:rPr>
                        <a:t>12 000 000 $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DD7EE"/>
                          </a:highlight>
                          <a:latin typeface="Arial Narrow" panose="020B0606020202030204" pitchFamily="34" charset="0"/>
                        </a:rPr>
                        <a:t>    500 000 $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Arial Narrow" panose="020B0606020202030204" pitchFamily="34" charset="0"/>
                        </a:rPr>
                        <a:t>5 900 000 $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233815"/>
                  </a:ext>
                </a:extLst>
              </a:tr>
              <a:tr h="522923">
                <a:tc>
                  <a:txBody>
                    <a:bodyPr/>
                    <a:lstStyle/>
                    <a:p>
                      <a:pPr algn="l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Parcs et espaces verts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Arial Narrow" panose="020B0606020202030204" pitchFamily="34" charset="0"/>
                        </a:rPr>
                        <a:t>3 950 000 $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DD7EE"/>
                          </a:highlight>
                          <a:latin typeface="Arial Narrow" panose="020B0606020202030204" pitchFamily="34" charset="0"/>
                        </a:rPr>
                        <a:t>6 340 000 $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Arial Narrow" panose="020B0606020202030204" pitchFamily="34" charset="0"/>
                        </a:rPr>
                        <a:t>4 300 000 $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673662"/>
                  </a:ext>
                </a:extLst>
              </a:tr>
              <a:tr h="463845">
                <a:tc>
                  <a:txBody>
                    <a:bodyPr/>
                    <a:lstStyle/>
                    <a:p>
                      <a:pPr algn="l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Véhicules et acquisitions d'équipements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Arial Narrow" panose="020B0606020202030204" pitchFamily="34" charset="0"/>
                        </a:rPr>
                        <a:t>1 700 000 $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DD7EE"/>
                          </a:highlight>
                          <a:latin typeface="Arial Narrow" panose="020B0606020202030204" pitchFamily="34" charset="0"/>
                        </a:rPr>
                        <a:t>1 775 000 $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Arial Narrow" panose="020B0606020202030204" pitchFamily="34" charset="0"/>
                        </a:rPr>
                        <a:t>1 100 000 $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540864"/>
                  </a:ext>
                </a:extLst>
              </a:tr>
              <a:tr h="463845">
                <a:tc>
                  <a:txBody>
                    <a:bodyPr/>
                    <a:lstStyle/>
                    <a:p>
                      <a:pPr algn="l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Développement des technologies de l'information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Arial Narrow" panose="020B0606020202030204" pitchFamily="34" charset="0"/>
                        </a:rPr>
                        <a:t>1 120 000 $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DD7EE"/>
                          </a:highlight>
                          <a:latin typeface="Arial Narrow" panose="020B0606020202030204" pitchFamily="34" charset="0"/>
                        </a:rPr>
                        <a:t>1 095 000 $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Arial Narrow" panose="020B0606020202030204" pitchFamily="34" charset="0"/>
                        </a:rPr>
                        <a:t>1 230 000 $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82647"/>
                  </a:ext>
                </a:extLst>
              </a:tr>
              <a:tr h="417051">
                <a:tc>
                  <a:txBody>
                    <a:bodyPr/>
                    <a:lstStyle/>
                    <a:p>
                      <a:pPr algn="l" fontAlgn="b"/>
                      <a:r>
                        <a:rPr lang="fr-CA" sz="2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F4E79"/>
                          </a:highlight>
                          <a:latin typeface="Arial Narrow" panose="020B0606020202030204" pitchFamily="34" charset="0"/>
                        </a:rPr>
                        <a:t>Total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F4E79"/>
                          </a:highlight>
                          <a:latin typeface="Arial Narrow" panose="020B0606020202030204" pitchFamily="34" charset="0"/>
                        </a:rPr>
                        <a:t>42 115 000 $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2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F4E79"/>
                          </a:highlight>
                          <a:latin typeface="Arial Narrow" panose="020B0606020202030204" pitchFamily="34" charset="0"/>
                        </a:rPr>
                        <a:t>44 720 000 $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2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F4E79"/>
                          </a:highlight>
                          <a:latin typeface="Arial Narrow" panose="020B0606020202030204" pitchFamily="34" charset="0"/>
                        </a:rPr>
                        <a:t>38 825 000 $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518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6830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fr-CA" sz="3200">
                <a:solidFill>
                  <a:srgbClr val="003B5C"/>
                </a:solidFill>
                <a:latin typeface="Arial Narrow" panose="020B0606020202030204" pitchFamily="34" charset="0"/>
              </a:rPr>
              <a:t>BUDGET D’IMMOBILISATIONS 2027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340" y="285240"/>
            <a:ext cx="2006663" cy="1166328"/>
          </a:xfrm>
          <a:prstGeom prst="rect">
            <a:avLst/>
          </a:prstGeom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A07DB052-77BB-E9E8-10A4-EEDABB142374}"/>
              </a:ext>
            </a:extLst>
          </p:cNvPr>
          <p:cNvSpPr txBox="1"/>
          <p:nvPr/>
        </p:nvSpPr>
        <p:spPr>
          <a:xfrm>
            <a:off x="3799388" y="3562977"/>
            <a:ext cx="56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chemeClr val="bg1"/>
                </a:solidFill>
                <a:latin typeface="Arial Narrow" panose="020B0606020202030204" pitchFamily="34" charset="0"/>
              </a:rPr>
              <a:t>40%</a:t>
            </a:r>
          </a:p>
        </p:txBody>
      </p:sp>
      <p:sp>
        <p:nvSpPr>
          <p:cNvPr id="11" name="ZoneTexte 11">
            <a:extLst>
              <a:ext uri="{FF2B5EF4-FFF2-40B4-BE49-F238E27FC236}">
                <a16:creationId xmlns:a16="http://schemas.microsoft.com/office/drawing/2014/main" id="{50AC92A1-367B-A589-4B69-B02C0690E3BB}"/>
              </a:ext>
            </a:extLst>
          </p:cNvPr>
          <p:cNvSpPr txBox="1"/>
          <p:nvPr/>
        </p:nvSpPr>
        <p:spPr>
          <a:xfrm>
            <a:off x="2669088" y="4858377"/>
            <a:ext cx="56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chemeClr val="bg1"/>
                </a:solidFill>
                <a:latin typeface="Arial Narrow" panose="020B0606020202030204" pitchFamily="34" charset="0"/>
              </a:rPr>
              <a:t>25%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EBBD1F-47E6-A68C-E7FA-4C134172C470}"/>
              </a:ext>
            </a:extLst>
          </p:cNvPr>
          <p:cNvSpPr txBox="1"/>
          <p:nvPr/>
        </p:nvSpPr>
        <p:spPr>
          <a:xfrm>
            <a:off x="1579089" y="3932309"/>
            <a:ext cx="56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chemeClr val="bg1"/>
                </a:solidFill>
                <a:latin typeface="Arial Narrow" panose="020B0606020202030204" pitchFamily="34" charset="0"/>
              </a:rPr>
              <a:t>14%</a:t>
            </a:r>
          </a:p>
        </p:txBody>
      </p:sp>
      <p:sp>
        <p:nvSpPr>
          <p:cNvPr id="13" name="ZoneTexte 11">
            <a:extLst>
              <a:ext uri="{FF2B5EF4-FFF2-40B4-BE49-F238E27FC236}">
                <a16:creationId xmlns:a16="http://schemas.microsoft.com/office/drawing/2014/main" id="{47F0F507-93AB-D228-E15E-69A561881AAD}"/>
              </a:ext>
            </a:extLst>
          </p:cNvPr>
          <p:cNvSpPr txBox="1"/>
          <p:nvPr/>
        </p:nvSpPr>
        <p:spPr>
          <a:xfrm>
            <a:off x="1794989" y="3008868"/>
            <a:ext cx="56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chemeClr val="bg1"/>
                </a:solidFill>
                <a:latin typeface="Arial Narrow" panose="020B0606020202030204" pitchFamily="34" charset="0"/>
              </a:rPr>
              <a:t>13%</a:t>
            </a:r>
          </a:p>
        </p:txBody>
      </p:sp>
      <p:sp>
        <p:nvSpPr>
          <p:cNvPr id="14" name="ZoneTexte 11">
            <a:extLst>
              <a:ext uri="{FF2B5EF4-FFF2-40B4-BE49-F238E27FC236}">
                <a16:creationId xmlns:a16="http://schemas.microsoft.com/office/drawing/2014/main" id="{A0A41E2B-323B-5998-3D38-BD4C835FE3B1}"/>
              </a:ext>
            </a:extLst>
          </p:cNvPr>
          <p:cNvSpPr txBox="1"/>
          <p:nvPr/>
        </p:nvSpPr>
        <p:spPr>
          <a:xfrm>
            <a:off x="2353902" y="2295901"/>
            <a:ext cx="56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chemeClr val="bg1"/>
                </a:solidFill>
                <a:latin typeface="Arial Narrow" panose="020B0606020202030204" pitchFamily="34" charset="0"/>
              </a:rPr>
              <a:t>5%</a:t>
            </a:r>
          </a:p>
        </p:txBody>
      </p:sp>
      <p:sp>
        <p:nvSpPr>
          <p:cNvPr id="18" name="ZoneTexte 11">
            <a:extLst>
              <a:ext uri="{FF2B5EF4-FFF2-40B4-BE49-F238E27FC236}">
                <a16:creationId xmlns:a16="http://schemas.microsoft.com/office/drawing/2014/main" id="{D7DE75C2-0A27-8811-5FED-F40215A68258}"/>
              </a:ext>
            </a:extLst>
          </p:cNvPr>
          <p:cNvSpPr txBox="1"/>
          <p:nvPr/>
        </p:nvSpPr>
        <p:spPr>
          <a:xfrm>
            <a:off x="6179125" y="2193371"/>
            <a:ext cx="54376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>
                <a:latin typeface="Arial Narrow" panose="020B0606020202030204" pitchFamily="34" charset="0"/>
              </a:rPr>
              <a:t>Améliorations aux infrastructures – réseau routier</a:t>
            </a: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>
                <a:latin typeface="Arial Narrow" panose="020B0606020202030204" pitchFamily="34" charset="0"/>
              </a:rPr>
              <a:t>Construction et rénovation des bâtiments municipaux</a:t>
            </a: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>
                <a:latin typeface="Arial Narrow" panose="020B0606020202030204" pitchFamily="34" charset="0"/>
              </a:rPr>
              <a:t>Parcs et espaces verts</a:t>
            </a: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>
                <a:latin typeface="Arial Narrow" panose="020B0606020202030204" pitchFamily="34" charset="0"/>
              </a:rPr>
              <a:t>Véhicules et acquisitions d'équipements </a:t>
            </a: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>
                <a:latin typeface="Arial Narrow" panose="020B0606020202030204" pitchFamily="34" charset="0"/>
              </a:rPr>
              <a:t>Développement du territoire – projets en partenariat</a:t>
            </a: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>
                <a:latin typeface="Arial Narrow" panose="020B0606020202030204" pitchFamily="34" charset="0"/>
              </a:rPr>
              <a:t>Développement des technologies de l'information </a:t>
            </a:r>
          </a:p>
          <a:p>
            <a:endParaRPr lang="fr-CA" sz="2000">
              <a:latin typeface="Arial Narrow" panose="020B0606020202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74695E6-4B23-CA60-404B-54A2E96739BA}"/>
              </a:ext>
            </a:extLst>
          </p:cNvPr>
          <p:cNvSpPr/>
          <p:nvPr/>
        </p:nvSpPr>
        <p:spPr>
          <a:xfrm>
            <a:off x="5828211" y="2347550"/>
            <a:ext cx="184666" cy="184666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4D863EB-B132-6465-4526-186189A9A1D9}"/>
              </a:ext>
            </a:extLst>
          </p:cNvPr>
          <p:cNvSpPr/>
          <p:nvPr/>
        </p:nvSpPr>
        <p:spPr>
          <a:xfrm>
            <a:off x="5828211" y="4780352"/>
            <a:ext cx="184666" cy="184666"/>
          </a:xfrm>
          <a:prstGeom prst="rect">
            <a:avLst/>
          </a:prstGeom>
          <a:solidFill>
            <a:srgbClr val="E59E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BAC0FCD-F1BD-A8D4-1C62-2F6006CB63FC}"/>
              </a:ext>
            </a:extLst>
          </p:cNvPr>
          <p:cNvSpPr/>
          <p:nvPr/>
        </p:nvSpPr>
        <p:spPr>
          <a:xfrm>
            <a:off x="5828211" y="2930869"/>
            <a:ext cx="184666" cy="184666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06EBA18-FEBC-21E8-0ECC-E5AC9240EDBE}"/>
              </a:ext>
            </a:extLst>
          </p:cNvPr>
          <p:cNvSpPr/>
          <p:nvPr/>
        </p:nvSpPr>
        <p:spPr>
          <a:xfrm>
            <a:off x="5828211" y="3542614"/>
            <a:ext cx="184666" cy="184666"/>
          </a:xfrm>
          <a:prstGeom prst="rect">
            <a:avLst/>
          </a:prstGeom>
          <a:solidFill>
            <a:srgbClr val="47D4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132394-7015-A722-0CDE-62147B7CB476}"/>
              </a:ext>
            </a:extLst>
          </p:cNvPr>
          <p:cNvSpPr/>
          <p:nvPr/>
        </p:nvSpPr>
        <p:spPr>
          <a:xfrm>
            <a:off x="5819002" y="5402648"/>
            <a:ext cx="184666" cy="184666"/>
          </a:xfrm>
          <a:prstGeom prst="rect">
            <a:avLst/>
          </a:prstGeom>
          <a:solidFill>
            <a:srgbClr val="C04F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4951EB5-7BFA-F28B-C7E6-FB269A92423C}"/>
              </a:ext>
            </a:extLst>
          </p:cNvPr>
          <p:cNvSpPr/>
          <p:nvPr/>
        </p:nvSpPr>
        <p:spPr>
          <a:xfrm>
            <a:off x="5828211" y="4143375"/>
            <a:ext cx="184666" cy="18466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0CCFC4-FE02-1DB6-CAC6-3C9C95EAF1A1}"/>
              </a:ext>
            </a:extLst>
          </p:cNvPr>
          <p:cNvSpPr/>
          <p:nvPr/>
        </p:nvSpPr>
        <p:spPr>
          <a:xfrm>
            <a:off x="0" y="6310635"/>
            <a:ext cx="121920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ZoneTexte 5"/>
          <p:cNvSpPr txBox="1"/>
          <p:nvPr/>
        </p:nvSpPr>
        <p:spPr>
          <a:xfrm>
            <a:off x="11707855" y="6411719"/>
            <a:ext cx="77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latin typeface="Arial Narrow" panose="020B0606020202030204" pitchFamily="34" charset="0"/>
              </a:rPr>
              <a:t>3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AA948E9B-3B7F-D9AC-8977-8DFBD125F3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2376092"/>
              </p:ext>
            </p:extLst>
          </p:nvPr>
        </p:nvGraphicFramePr>
        <p:xfrm>
          <a:off x="-728434" y="1930389"/>
          <a:ext cx="7933867" cy="4187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11217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200">
                <a:solidFill>
                  <a:srgbClr val="003B5C"/>
                </a:solidFill>
                <a:latin typeface="Arial Narrow" panose="020B0606020202030204" pitchFamily="34" charset="0"/>
              </a:rPr>
              <a:t>MODES DE FINANCEMENT 2027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4</a:t>
            </a:fld>
            <a:endParaRPr lang="fr-CA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112383"/>
              </p:ext>
            </p:extLst>
          </p:nvPr>
        </p:nvGraphicFramePr>
        <p:xfrm>
          <a:off x="5905500" y="4266674"/>
          <a:ext cx="5534736" cy="1430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0188">
                  <a:extLst>
                    <a:ext uri="{9D8B030D-6E8A-4147-A177-3AD203B41FA5}">
                      <a16:colId xmlns:a16="http://schemas.microsoft.com/office/drawing/2014/main" val="2530647900"/>
                    </a:ext>
                  </a:extLst>
                </a:gridCol>
                <a:gridCol w="1444548">
                  <a:extLst>
                    <a:ext uri="{9D8B030D-6E8A-4147-A177-3AD203B41FA5}">
                      <a16:colId xmlns:a16="http://schemas.microsoft.com/office/drawing/2014/main" val="3155277166"/>
                    </a:ext>
                  </a:extLst>
                </a:gridCol>
              </a:tblGrid>
              <a:tr h="2555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800" b="1">
                          <a:effectLst/>
                          <a:latin typeface="Arial Narrow" panose="020B0606020202030204" pitchFamily="34" charset="0"/>
                        </a:rPr>
                        <a:t>Modes de financement</a:t>
                      </a:r>
                      <a:endParaRPr lang="fr-CA" sz="1800" b="1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800" b="1">
                          <a:effectLst/>
                          <a:latin typeface="Arial Narrow" panose="020B0606020202030204" pitchFamily="34" charset="0"/>
                        </a:rPr>
                        <a:t>2027</a:t>
                      </a:r>
                      <a:endParaRPr lang="fr-CA" sz="1800" b="1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151014"/>
                  </a:ext>
                </a:extLst>
              </a:tr>
              <a:tr h="2681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800" b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Emprunts – Ensemble du territoire (EET) </a:t>
                      </a:r>
                      <a:endParaRPr lang="fr-CA" sz="1800" b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C0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32 940 000  $ </a:t>
                      </a:r>
                    </a:p>
                  </a:txBody>
                  <a:tcPr marL="3810" marR="3810" marT="38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C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666270"/>
                  </a:ext>
                </a:extLst>
              </a:tr>
              <a:tr h="25743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800" b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Réserves (R)</a:t>
                      </a:r>
                      <a:endParaRPr lang="fr-CA" sz="1800" b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8 625 000  $ </a:t>
                      </a:r>
                    </a:p>
                  </a:txBody>
                  <a:tcPr marL="3810" marR="3810" marT="38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288740"/>
                  </a:ext>
                </a:extLst>
              </a:tr>
              <a:tr h="30896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800" b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Fonds des parcs et terrains de jeux (FPTJ)</a:t>
                      </a:r>
                      <a:endParaRPr lang="fr-CA" sz="1800" b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C0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550 000  $ </a:t>
                      </a:r>
                    </a:p>
                  </a:txBody>
                  <a:tcPr marL="3810" marR="3810" marT="38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C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196121"/>
                  </a:ext>
                </a:extLst>
              </a:tr>
              <a:tr h="30896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800" b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6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42 115 000$</a:t>
                      </a:r>
                    </a:p>
                  </a:txBody>
                  <a:tcPr marL="3810" marR="3810" marT="38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304836"/>
                  </a:ext>
                </a:extLst>
              </a:tr>
            </a:tbl>
          </a:graphicData>
        </a:graphic>
      </p:graphicFrame>
      <p:pic>
        <p:nvPicPr>
          <p:cNvPr id="11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340" y="285240"/>
            <a:ext cx="2006663" cy="116632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297678"/>
            <a:ext cx="121920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ZoneTexte 11">
            <a:extLst>
              <a:ext uri="{FF2B5EF4-FFF2-40B4-BE49-F238E27FC236}">
                <a16:creationId xmlns:a16="http://schemas.microsoft.com/office/drawing/2014/main" id="{8F1CC9C8-E781-7B73-5465-3D1511B3A08D}"/>
              </a:ext>
            </a:extLst>
          </p:cNvPr>
          <p:cNvSpPr txBox="1"/>
          <p:nvPr/>
        </p:nvSpPr>
        <p:spPr>
          <a:xfrm>
            <a:off x="6179124" y="2235015"/>
            <a:ext cx="54376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>
                <a:latin typeface="Arial Narrow" panose="020B0606020202030204" pitchFamily="34" charset="0"/>
              </a:rPr>
              <a:t>Emprunts – Ensemble du territoire</a:t>
            </a: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>
                <a:latin typeface="Arial Narrow" panose="020B0606020202030204" pitchFamily="34" charset="0"/>
              </a:rPr>
              <a:t>Réserves</a:t>
            </a: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>
                <a:latin typeface="Arial Narrow" panose="020B0606020202030204" pitchFamily="34" charset="0"/>
              </a:rPr>
              <a:t>Fonds des parcs et terrains de jeux</a:t>
            </a:r>
          </a:p>
        </p:txBody>
      </p:sp>
      <p:sp>
        <p:nvSpPr>
          <p:cNvPr id="18" name="ZoneTexte 11">
            <a:extLst>
              <a:ext uri="{FF2B5EF4-FFF2-40B4-BE49-F238E27FC236}">
                <a16:creationId xmlns:a16="http://schemas.microsoft.com/office/drawing/2014/main" id="{0BE006CC-3EF5-7146-F93F-8AD0BC75EE9D}"/>
              </a:ext>
            </a:extLst>
          </p:cNvPr>
          <p:cNvSpPr txBox="1"/>
          <p:nvPr/>
        </p:nvSpPr>
        <p:spPr>
          <a:xfrm>
            <a:off x="3172767" y="4375903"/>
            <a:ext cx="56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chemeClr val="bg1"/>
                </a:solidFill>
                <a:latin typeface="Arial Narrow" panose="020B0606020202030204" pitchFamily="34" charset="0"/>
              </a:rPr>
              <a:t>82%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53BE79-1F4F-C13D-9EBE-436DE53E3E49}"/>
              </a:ext>
            </a:extLst>
          </p:cNvPr>
          <p:cNvSpPr/>
          <p:nvPr/>
        </p:nvSpPr>
        <p:spPr>
          <a:xfrm>
            <a:off x="5905500" y="2333625"/>
            <a:ext cx="190500" cy="170201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A86B931-39A5-C63F-C5DA-0475141D42D6}"/>
              </a:ext>
            </a:extLst>
          </p:cNvPr>
          <p:cNvSpPr/>
          <p:nvPr/>
        </p:nvSpPr>
        <p:spPr>
          <a:xfrm>
            <a:off x="5905500" y="2965522"/>
            <a:ext cx="190500" cy="170201"/>
          </a:xfrm>
          <a:prstGeom prst="rect">
            <a:avLst/>
          </a:prstGeom>
          <a:solidFill>
            <a:srgbClr val="BFBFBF"/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3197986-4A6F-DB22-F6CC-3B507F599CD2}"/>
              </a:ext>
            </a:extLst>
          </p:cNvPr>
          <p:cNvSpPr/>
          <p:nvPr/>
        </p:nvSpPr>
        <p:spPr>
          <a:xfrm>
            <a:off x="5905500" y="3623666"/>
            <a:ext cx="190500" cy="17020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A887C22C-8955-11C6-35ED-F9FA8F711C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215" y="2028826"/>
            <a:ext cx="5067176" cy="351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63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fr-CA" sz="3200">
                <a:solidFill>
                  <a:srgbClr val="003B5C"/>
                </a:solidFill>
                <a:latin typeface="Arial Narrow" panose="020B0606020202030204" pitchFamily="34" charset="0"/>
              </a:rPr>
              <a:t>BUDGET QUINQUENNAL D’IMMOBILISATIONS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5</a:t>
            </a:fld>
            <a:endParaRPr lang="fr-CA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340" y="285240"/>
            <a:ext cx="2006663" cy="11663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286500"/>
            <a:ext cx="121920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ZoneTexte 2"/>
          <p:cNvSpPr txBox="1"/>
          <p:nvPr/>
        </p:nvSpPr>
        <p:spPr>
          <a:xfrm>
            <a:off x="1097280" y="5611851"/>
            <a:ext cx="10690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>
                <a:latin typeface="Arial Narrow" panose="020B0606020202030204" pitchFamily="34" charset="0"/>
              </a:rPr>
              <a:t>*Les montants pour 2028 et les années suivantes expriment les projets municipaux envisagés et seront priorisés en fonction de la capacité de payer des contribuables et du potentiel de réalisation.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703050" y="6407666"/>
            <a:ext cx="77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A5497D-522A-402D-F9A5-DC6FF8A2DF03}"/>
              </a:ext>
            </a:extLst>
          </p:cNvPr>
          <p:cNvSpPr/>
          <p:nvPr/>
        </p:nvSpPr>
        <p:spPr>
          <a:xfrm>
            <a:off x="9389660" y="3603009"/>
            <a:ext cx="150125" cy="122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ln>
                <a:solidFill>
                  <a:schemeClr val="bg1"/>
                </a:solidFill>
              </a:ln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0FFFF97-72A9-9E8D-4267-82D4CD323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922026"/>
              </p:ext>
            </p:extLst>
          </p:nvPr>
        </p:nvGraphicFramePr>
        <p:xfrm>
          <a:off x="1145606" y="1989195"/>
          <a:ext cx="10058395" cy="3473288"/>
        </p:xfrm>
        <a:graphic>
          <a:graphicData uri="http://schemas.openxmlformats.org/drawingml/2006/table">
            <a:tbl>
              <a:tblPr/>
              <a:tblGrid>
                <a:gridCol w="3007042">
                  <a:extLst>
                    <a:ext uri="{9D8B030D-6E8A-4147-A177-3AD203B41FA5}">
                      <a16:colId xmlns:a16="http://schemas.microsoft.com/office/drawing/2014/main" val="3729693776"/>
                    </a:ext>
                  </a:extLst>
                </a:gridCol>
                <a:gridCol w="1121092">
                  <a:extLst>
                    <a:ext uri="{9D8B030D-6E8A-4147-A177-3AD203B41FA5}">
                      <a16:colId xmlns:a16="http://schemas.microsoft.com/office/drawing/2014/main" val="1567915159"/>
                    </a:ext>
                  </a:extLst>
                </a:gridCol>
                <a:gridCol w="1121092">
                  <a:extLst>
                    <a:ext uri="{9D8B030D-6E8A-4147-A177-3AD203B41FA5}">
                      <a16:colId xmlns:a16="http://schemas.microsoft.com/office/drawing/2014/main" val="2860456967"/>
                    </a:ext>
                  </a:extLst>
                </a:gridCol>
                <a:gridCol w="1121092">
                  <a:extLst>
                    <a:ext uri="{9D8B030D-6E8A-4147-A177-3AD203B41FA5}">
                      <a16:colId xmlns:a16="http://schemas.microsoft.com/office/drawing/2014/main" val="1568950759"/>
                    </a:ext>
                  </a:extLst>
                </a:gridCol>
                <a:gridCol w="199072">
                  <a:extLst>
                    <a:ext uri="{9D8B030D-6E8A-4147-A177-3AD203B41FA5}">
                      <a16:colId xmlns:a16="http://schemas.microsoft.com/office/drawing/2014/main" val="3276407783"/>
                    </a:ext>
                  </a:extLst>
                </a:gridCol>
                <a:gridCol w="1131569">
                  <a:extLst>
                    <a:ext uri="{9D8B030D-6E8A-4147-A177-3AD203B41FA5}">
                      <a16:colId xmlns:a16="http://schemas.microsoft.com/office/drawing/2014/main" val="3307285180"/>
                    </a:ext>
                  </a:extLst>
                </a:gridCol>
                <a:gridCol w="1131569">
                  <a:extLst>
                    <a:ext uri="{9D8B030D-6E8A-4147-A177-3AD203B41FA5}">
                      <a16:colId xmlns:a16="http://schemas.microsoft.com/office/drawing/2014/main" val="1578804700"/>
                    </a:ext>
                  </a:extLst>
                </a:gridCol>
                <a:gridCol w="1225867">
                  <a:extLst>
                    <a:ext uri="{9D8B030D-6E8A-4147-A177-3AD203B41FA5}">
                      <a16:colId xmlns:a16="http://schemas.microsoft.com/office/drawing/2014/main" val="4146007101"/>
                    </a:ext>
                  </a:extLst>
                </a:gridCol>
              </a:tblGrid>
              <a:tr h="267176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2027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2028*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2029*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fr-CA" sz="1600" b="1" i="0" u="none" strike="noStrike">
                        <a:solidFill>
                          <a:srgbClr val="FFFFFF"/>
                        </a:solidFill>
                        <a:effectLst/>
                        <a:latin typeface="Arial Narrow"/>
                      </a:endParaRP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2030*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2031*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Ultérieur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759320"/>
                  </a:ext>
                </a:extLst>
              </a:tr>
              <a:tr h="53435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Construction et rénovation des bâtiments municipaux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2 295 000 $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2 635 000 $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6 875 000 $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1 040 000 $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950 000 $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54 020 000 $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714294"/>
                  </a:ext>
                </a:extLst>
              </a:tr>
              <a:tr h="53435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Améliorations aux infrastructures -réseau routier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21 050 000 $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32 375 000 $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19 420 000 $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25 630 000 $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20 940 000 $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86 150 000 $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176741"/>
                  </a:ext>
                </a:extLst>
              </a:tr>
              <a:tr h="53435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Développement du territoire – projets en partenariat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12 000 000 $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500 000 $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5 900 000 $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10 450 000 $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14 400 000 $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6980287"/>
                  </a:ext>
                </a:extLst>
              </a:tr>
              <a:tr h="431916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Parcs et espaces verts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3 950 000 $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6 340 000 $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4 300 000 $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1 700 000 $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6 370 000 $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537018"/>
                  </a:ext>
                </a:extLst>
              </a:tr>
              <a:tr h="36961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Véhicules et acquisitions d'équipements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1 700 000 $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1 775 000 $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1 100 000 $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1 100 000 $ </a:t>
                      </a:r>
                    </a:p>
                  </a:txBody>
                  <a:tcPr marL="7858" marR="7858" marT="7858" marB="0" anchor="ctr">
                    <a:lnL w="12700" cmpd="sng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1 100 000 $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2 100 000 $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296966"/>
                  </a:ext>
                </a:extLst>
              </a:tr>
              <a:tr h="53435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Développement des technologies de l'information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1 120 000 $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1 095 000 $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1 230 000 $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1 740 000 $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1 250 000 $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1 250 000 $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811496"/>
                  </a:ext>
                </a:extLst>
              </a:tr>
              <a:tr h="267176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Total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42 115 000 $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44 720 000 $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38 825 000 $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40 330 000 $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26 240 000 $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164 290 000 $ </a:t>
                      </a:r>
                    </a:p>
                  </a:txBody>
                  <a:tcPr marL="7858" marR="7858" marT="7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49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4452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200">
                <a:solidFill>
                  <a:srgbClr val="003B5C"/>
                </a:solidFill>
                <a:latin typeface="Arial Narrow" panose="020B0606020202030204" pitchFamily="34" charset="0"/>
              </a:rPr>
              <a:t>2027-2028-2029 CAPITAL BUDGET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6</a:t>
            </a:fld>
            <a:endParaRPr lang="fr-CA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012495"/>
              </p:ext>
            </p:extLst>
          </p:nvPr>
        </p:nvGraphicFramePr>
        <p:xfrm>
          <a:off x="1190884" y="1831771"/>
          <a:ext cx="9964797" cy="39113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9793">
                  <a:extLst>
                    <a:ext uri="{9D8B030D-6E8A-4147-A177-3AD203B41FA5}">
                      <a16:colId xmlns:a16="http://schemas.microsoft.com/office/drawing/2014/main" val="890172648"/>
                    </a:ext>
                  </a:extLst>
                </a:gridCol>
                <a:gridCol w="1858502">
                  <a:extLst>
                    <a:ext uri="{9D8B030D-6E8A-4147-A177-3AD203B41FA5}">
                      <a16:colId xmlns:a16="http://schemas.microsoft.com/office/drawing/2014/main" val="1471206669"/>
                    </a:ext>
                  </a:extLst>
                </a:gridCol>
                <a:gridCol w="1515979">
                  <a:extLst>
                    <a:ext uri="{9D8B030D-6E8A-4147-A177-3AD203B41FA5}">
                      <a16:colId xmlns:a16="http://schemas.microsoft.com/office/drawing/2014/main" val="3263354209"/>
                    </a:ext>
                  </a:extLst>
                </a:gridCol>
                <a:gridCol w="1570523">
                  <a:extLst>
                    <a:ext uri="{9D8B030D-6E8A-4147-A177-3AD203B41FA5}">
                      <a16:colId xmlns:a16="http://schemas.microsoft.com/office/drawing/2014/main" val="1212111080"/>
                    </a:ext>
                  </a:extLst>
                </a:gridCol>
              </a:tblGrid>
              <a:tr h="520704">
                <a:tc>
                  <a:txBody>
                    <a:bodyPr/>
                    <a:lstStyle/>
                    <a:p>
                      <a:endParaRPr lang="fr-CA" sz="200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003B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>
                          <a:latin typeface="Arial Narrow" panose="020B0606020202030204" pitchFamily="34" charset="0"/>
                        </a:rPr>
                        <a:t>2027</a:t>
                      </a:r>
                    </a:p>
                  </a:txBody>
                  <a:tcPr>
                    <a:solidFill>
                      <a:srgbClr val="003B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>
                          <a:latin typeface="Arial Narrow" panose="020B0606020202030204" pitchFamily="34" charset="0"/>
                        </a:rPr>
                        <a:t>2028*</a:t>
                      </a:r>
                    </a:p>
                  </a:txBody>
                  <a:tcPr>
                    <a:solidFill>
                      <a:srgbClr val="003B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>
                          <a:latin typeface="Arial Narrow" panose="020B0606020202030204" pitchFamily="34" charset="0"/>
                        </a:rPr>
                        <a:t>2029*</a:t>
                      </a:r>
                    </a:p>
                  </a:txBody>
                  <a:tcPr>
                    <a:solidFill>
                      <a:srgbClr val="003B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38676"/>
                  </a:ext>
                </a:extLst>
              </a:tr>
              <a:tr h="494782">
                <a:tc>
                  <a:txBody>
                    <a:bodyPr/>
                    <a:lstStyle/>
                    <a:p>
                      <a:r>
                        <a:rPr lang="en-CA" sz="2000" noProof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Construction and renovation of buildings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$2 295 000</a:t>
                      </a:r>
                    </a:p>
                  </a:txBody>
                  <a:tcPr marL="3810" marT="381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$2 635 000</a:t>
                      </a:r>
                    </a:p>
                  </a:txBody>
                  <a:tcPr marL="3810" marT="381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$6 875 000</a:t>
                      </a:r>
                    </a:p>
                  </a:txBody>
                  <a:tcPr marL="3810" marT="381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368832"/>
                  </a:ext>
                </a:extLst>
              </a:tr>
              <a:tr h="494782">
                <a:tc>
                  <a:txBody>
                    <a:bodyPr/>
                    <a:lstStyle/>
                    <a:p>
                      <a:r>
                        <a:rPr lang="en-CA" sz="2000" noProof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Infrastructure improvements -roads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$21 050 000</a:t>
                      </a:r>
                    </a:p>
                  </a:txBody>
                  <a:tcPr marL="3810" marT="381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$32 375 000</a:t>
                      </a:r>
                    </a:p>
                  </a:txBody>
                  <a:tcPr marL="3810" marT="381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$19 420 000</a:t>
                      </a:r>
                    </a:p>
                  </a:txBody>
                  <a:tcPr marL="3810" marT="381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867337"/>
                  </a:ext>
                </a:extLst>
              </a:tr>
              <a:tr h="494782">
                <a:tc>
                  <a:txBody>
                    <a:bodyPr/>
                    <a:lstStyle/>
                    <a:p>
                      <a:r>
                        <a:rPr lang="en-CA" sz="2000" noProof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Urban development – partnership projects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$12 000 000</a:t>
                      </a:r>
                    </a:p>
                  </a:txBody>
                  <a:tcPr marL="3810" marT="381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$500 000</a:t>
                      </a:r>
                    </a:p>
                  </a:txBody>
                  <a:tcPr marL="3810" marT="381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$5 900 000</a:t>
                      </a:r>
                    </a:p>
                  </a:txBody>
                  <a:tcPr marL="3810" marT="381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631271"/>
                  </a:ext>
                </a:extLst>
              </a:tr>
              <a:tr h="494782">
                <a:tc>
                  <a:txBody>
                    <a:bodyPr/>
                    <a:lstStyle/>
                    <a:p>
                      <a:r>
                        <a:rPr lang="en-CA" sz="2000" noProof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Parks and green spaces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$3 950 000</a:t>
                      </a:r>
                    </a:p>
                  </a:txBody>
                  <a:tcPr marL="3810" marT="381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$6 340 000</a:t>
                      </a:r>
                    </a:p>
                  </a:txBody>
                  <a:tcPr marL="3810" marT="381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$4 300 000</a:t>
                      </a:r>
                    </a:p>
                  </a:txBody>
                  <a:tcPr marL="3810" marT="381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036479"/>
                  </a:ext>
                </a:extLst>
              </a:tr>
              <a:tr h="494782">
                <a:tc>
                  <a:txBody>
                    <a:bodyPr/>
                    <a:lstStyle/>
                    <a:p>
                      <a:r>
                        <a:rPr lang="en-CA" sz="2000" noProof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Vehicule</a:t>
                      </a:r>
                      <a:r>
                        <a:rPr lang="en-CA" sz="2000" noProof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replacements and equipment acquisitions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$1 700 000</a:t>
                      </a:r>
                    </a:p>
                  </a:txBody>
                  <a:tcPr marL="3810" marT="381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$1 775 000</a:t>
                      </a:r>
                    </a:p>
                  </a:txBody>
                  <a:tcPr marL="3810" marT="381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$1 100 000</a:t>
                      </a:r>
                    </a:p>
                  </a:txBody>
                  <a:tcPr marL="3810" marT="381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342290"/>
                  </a:ext>
                </a:extLst>
              </a:tr>
              <a:tr h="494782">
                <a:tc>
                  <a:txBody>
                    <a:bodyPr/>
                    <a:lstStyle/>
                    <a:p>
                      <a:r>
                        <a:rPr lang="en-CA" sz="2000" b="0" noProof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Information technology development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$1 120 000</a:t>
                      </a:r>
                    </a:p>
                  </a:txBody>
                  <a:tcPr marL="3810" marT="381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$1 095 000</a:t>
                      </a:r>
                    </a:p>
                  </a:txBody>
                  <a:tcPr marL="3810" marT="381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$1 230 000</a:t>
                      </a:r>
                    </a:p>
                  </a:txBody>
                  <a:tcPr marL="3810" marT="381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843911"/>
                  </a:ext>
                </a:extLst>
              </a:tr>
              <a:tr h="421907">
                <a:tc>
                  <a:txBody>
                    <a:bodyPr/>
                    <a:lstStyle/>
                    <a:p>
                      <a:r>
                        <a:rPr lang="fr-CA" sz="20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Total</a:t>
                      </a:r>
                    </a:p>
                  </a:txBody>
                  <a:tcPr>
                    <a:solidFill>
                      <a:srgbClr val="003B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1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$42 115 000</a:t>
                      </a:r>
                    </a:p>
                  </a:txBody>
                  <a:tcPr marL="3810" marT="3810" marB="0" anchor="b">
                    <a:solidFill>
                      <a:srgbClr val="003B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1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$44 720 000</a:t>
                      </a:r>
                    </a:p>
                  </a:txBody>
                  <a:tcPr marL="3810" marT="3810" marB="0" anchor="b">
                    <a:solidFill>
                      <a:srgbClr val="003B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800" b="1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$38 825 000</a:t>
                      </a:r>
                    </a:p>
                  </a:txBody>
                  <a:tcPr marL="3810" marT="3810" marB="0" anchor="b">
                    <a:solidFill>
                      <a:srgbClr val="003B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12555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286500"/>
            <a:ext cx="121920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ZoneTexte 2"/>
          <p:cNvSpPr txBox="1"/>
          <p:nvPr/>
        </p:nvSpPr>
        <p:spPr>
          <a:xfrm>
            <a:off x="1168400" y="5837485"/>
            <a:ext cx="985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latin typeface="Arial Narrow" panose="020B0606020202030204" pitchFamily="34" charset="0"/>
              </a:rPr>
              <a:t>*</a:t>
            </a:r>
            <a:r>
              <a:rPr lang="en-US">
                <a:latin typeface="Arial Narrow" panose="020B0606020202030204" pitchFamily="34" charset="0"/>
              </a:rPr>
              <a:t>The amounts for 2028 and 2029 express municipal projects under consideration and will be prioritized according </a:t>
            </a:r>
            <a:br>
              <a:rPr lang="en-US">
                <a:latin typeface="Arial Narrow" panose="020B0606020202030204" pitchFamily="34" charset="0"/>
              </a:rPr>
            </a:br>
            <a:r>
              <a:rPr lang="en-US">
                <a:latin typeface="Arial Narrow" panose="020B0606020202030204" pitchFamily="34" charset="0"/>
              </a:rPr>
              <a:t>to taxpayers’ ability to pay and the potential for completion.</a:t>
            </a:r>
            <a:endParaRPr lang="fr-CA">
              <a:latin typeface="Arial Narrow" panose="020B0606020202030204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340" y="285240"/>
            <a:ext cx="2006663" cy="116632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1703050" y="6407666"/>
            <a:ext cx="77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latin typeface="Arial Narrow" panose="020B0606020202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061616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fr-CA" sz="3200">
                <a:solidFill>
                  <a:srgbClr val="003B5C"/>
                </a:solidFill>
                <a:latin typeface="Arial Narrow" panose="020B0606020202030204" pitchFamily="34" charset="0"/>
              </a:rPr>
              <a:t>2027 CAPITAL BUDGET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340" y="285240"/>
            <a:ext cx="2006663" cy="116632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1703050" y="6407666"/>
            <a:ext cx="77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chemeClr val="bg1"/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3" name="ZoneTexte 11">
            <a:extLst>
              <a:ext uri="{FF2B5EF4-FFF2-40B4-BE49-F238E27FC236}">
                <a16:creationId xmlns:a16="http://schemas.microsoft.com/office/drawing/2014/main" id="{6566AC23-389B-8D28-FF2E-E2033258B967}"/>
              </a:ext>
            </a:extLst>
          </p:cNvPr>
          <p:cNvSpPr txBox="1"/>
          <p:nvPr/>
        </p:nvSpPr>
        <p:spPr>
          <a:xfrm>
            <a:off x="3799388" y="3562977"/>
            <a:ext cx="56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chemeClr val="bg1"/>
                </a:solidFill>
                <a:latin typeface="Arial Narrow" panose="020B0606020202030204" pitchFamily="34" charset="0"/>
              </a:rPr>
              <a:t>40%</a:t>
            </a: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736CC57C-A468-CA5A-310A-C703BB5D80C0}"/>
              </a:ext>
            </a:extLst>
          </p:cNvPr>
          <p:cNvSpPr txBox="1"/>
          <p:nvPr/>
        </p:nvSpPr>
        <p:spPr>
          <a:xfrm>
            <a:off x="2669088" y="4858377"/>
            <a:ext cx="56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chemeClr val="bg1"/>
                </a:solidFill>
                <a:latin typeface="Arial Narrow" panose="020B0606020202030204" pitchFamily="34" charset="0"/>
              </a:rPr>
              <a:t>25%</a:t>
            </a:r>
          </a:p>
        </p:txBody>
      </p:sp>
      <p:sp>
        <p:nvSpPr>
          <p:cNvPr id="5" name="ZoneTexte 11">
            <a:extLst>
              <a:ext uri="{FF2B5EF4-FFF2-40B4-BE49-F238E27FC236}">
                <a16:creationId xmlns:a16="http://schemas.microsoft.com/office/drawing/2014/main" id="{BF803B86-6B88-6094-5907-051EA75C3ECA}"/>
              </a:ext>
            </a:extLst>
          </p:cNvPr>
          <p:cNvSpPr txBox="1"/>
          <p:nvPr/>
        </p:nvSpPr>
        <p:spPr>
          <a:xfrm>
            <a:off x="1579089" y="3932309"/>
            <a:ext cx="56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chemeClr val="bg1"/>
                </a:solidFill>
                <a:latin typeface="Arial Narrow" panose="020B0606020202030204" pitchFamily="34" charset="0"/>
              </a:rPr>
              <a:t>14%</a:t>
            </a:r>
          </a:p>
        </p:txBody>
      </p:sp>
      <p:sp>
        <p:nvSpPr>
          <p:cNvPr id="6" name="ZoneTexte 11">
            <a:extLst>
              <a:ext uri="{FF2B5EF4-FFF2-40B4-BE49-F238E27FC236}">
                <a16:creationId xmlns:a16="http://schemas.microsoft.com/office/drawing/2014/main" id="{89DDEEF8-9E50-B9A3-6BCF-D54E19895BA6}"/>
              </a:ext>
            </a:extLst>
          </p:cNvPr>
          <p:cNvSpPr txBox="1"/>
          <p:nvPr/>
        </p:nvSpPr>
        <p:spPr>
          <a:xfrm>
            <a:off x="1794989" y="3008868"/>
            <a:ext cx="56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chemeClr val="bg1"/>
                </a:solidFill>
                <a:latin typeface="Arial Narrow" panose="020B0606020202030204" pitchFamily="34" charset="0"/>
              </a:rPr>
              <a:t>13%</a:t>
            </a:r>
          </a:p>
        </p:txBody>
      </p:sp>
      <p:sp>
        <p:nvSpPr>
          <p:cNvPr id="11" name="ZoneTexte 11">
            <a:extLst>
              <a:ext uri="{FF2B5EF4-FFF2-40B4-BE49-F238E27FC236}">
                <a16:creationId xmlns:a16="http://schemas.microsoft.com/office/drawing/2014/main" id="{02203316-2776-0722-E416-5B2B24F0696F}"/>
              </a:ext>
            </a:extLst>
          </p:cNvPr>
          <p:cNvSpPr txBox="1"/>
          <p:nvPr/>
        </p:nvSpPr>
        <p:spPr>
          <a:xfrm>
            <a:off x="2353902" y="2295901"/>
            <a:ext cx="56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chemeClr val="bg1"/>
                </a:solidFill>
                <a:latin typeface="Arial Narrow" panose="020B0606020202030204" pitchFamily="34" charset="0"/>
              </a:rPr>
              <a:t>5%</a:t>
            </a:r>
          </a:p>
        </p:txBody>
      </p:sp>
      <p:sp>
        <p:nvSpPr>
          <p:cNvPr id="13" name="ZoneTexte 11">
            <a:extLst>
              <a:ext uri="{FF2B5EF4-FFF2-40B4-BE49-F238E27FC236}">
                <a16:creationId xmlns:a16="http://schemas.microsoft.com/office/drawing/2014/main" id="{D5CB67FB-5859-B555-9A0B-183BE9A82633}"/>
              </a:ext>
            </a:extLst>
          </p:cNvPr>
          <p:cNvSpPr txBox="1"/>
          <p:nvPr/>
        </p:nvSpPr>
        <p:spPr>
          <a:xfrm>
            <a:off x="6179124" y="2235015"/>
            <a:ext cx="54376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>
                <a:latin typeface="Arial Narrow" panose="020B0606020202030204" pitchFamily="34" charset="0"/>
              </a:rPr>
              <a:t>Infrastructure </a:t>
            </a:r>
            <a:r>
              <a:rPr lang="fr-CA" sz="2000" err="1">
                <a:latin typeface="Arial Narrow" panose="020B0606020202030204" pitchFamily="34" charset="0"/>
              </a:rPr>
              <a:t>improvements</a:t>
            </a:r>
            <a:r>
              <a:rPr lang="fr-CA" sz="2000">
                <a:latin typeface="Arial Narrow" panose="020B0606020202030204" pitchFamily="34" charset="0"/>
              </a:rPr>
              <a:t> - </a:t>
            </a:r>
            <a:r>
              <a:rPr lang="fr-CA" sz="2000" err="1">
                <a:latin typeface="Arial Narrow" panose="020B0606020202030204" pitchFamily="34" charset="0"/>
              </a:rPr>
              <a:t>roads</a:t>
            </a:r>
            <a:endParaRPr lang="fr-CA" sz="2000">
              <a:latin typeface="Arial Narrow" panose="020B0606020202030204" pitchFamily="34" charset="0"/>
            </a:endParaRP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>
                <a:latin typeface="Arial Narrow" panose="020B0606020202030204" pitchFamily="34" charset="0"/>
              </a:rPr>
              <a:t>Construction and </a:t>
            </a:r>
            <a:r>
              <a:rPr lang="fr-CA" sz="2000" err="1">
                <a:latin typeface="Arial Narrow" panose="020B0606020202030204" pitchFamily="34" charset="0"/>
              </a:rPr>
              <a:t>renovation</a:t>
            </a:r>
            <a:r>
              <a:rPr lang="fr-CA" sz="2000">
                <a:latin typeface="Arial Narrow" panose="020B0606020202030204" pitchFamily="34" charset="0"/>
              </a:rPr>
              <a:t> of buildings</a:t>
            </a: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>
                <a:latin typeface="Arial Narrow" panose="020B0606020202030204" pitchFamily="34" charset="0"/>
              </a:rPr>
              <a:t>Parks and green </a:t>
            </a:r>
            <a:r>
              <a:rPr lang="fr-CA" sz="2000" err="1">
                <a:latin typeface="Arial Narrow" panose="020B0606020202030204" pitchFamily="34" charset="0"/>
              </a:rPr>
              <a:t>spaces</a:t>
            </a:r>
            <a:endParaRPr lang="fr-CA" sz="2000">
              <a:latin typeface="Arial Narrow" panose="020B0606020202030204" pitchFamily="34" charset="0"/>
            </a:endParaRP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 err="1">
                <a:latin typeface="Arial Narrow" panose="020B0606020202030204" pitchFamily="34" charset="0"/>
              </a:rPr>
              <a:t>Vehicule</a:t>
            </a:r>
            <a:r>
              <a:rPr lang="fr-CA" sz="2000">
                <a:latin typeface="Arial Narrow" panose="020B0606020202030204" pitchFamily="34" charset="0"/>
              </a:rPr>
              <a:t> replacements and </a:t>
            </a:r>
            <a:r>
              <a:rPr lang="fr-CA" sz="2000" err="1">
                <a:latin typeface="Arial Narrow" panose="020B0606020202030204" pitchFamily="34" charset="0"/>
              </a:rPr>
              <a:t>equipement</a:t>
            </a:r>
            <a:r>
              <a:rPr lang="fr-CA" sz="2000">
                <a:latin typeface="Arial Narrow" panose="020B0606020202030204" pitchFamily="34" charset="0"/>
              </a:rPr>
              <a:t> acquisitions</a:t>
            </a: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>
                <a:latin typeface="Arial Narrow" panose="020B0606020202030204" pitchFamily="34" charset="0"/>
              </a:rPr>
              <a:t>Urban </a:t>
            </a:r>
            <a:r>
              <a:rPr lang="fr-CA" sz="2000" err="1">
                <a:latin typeface="Arial Narrow" panose="020B0606020202030204" pitchFamily="34" charset="0"/>
              </a:rPr>
              <a:t>development</a:t>
            </a:r>
            <a:r>
              <a:rPr lang="fr-CA" sz="2000">
                <a:latin typeface="Arial Narrow" panose="020B0606020202030204" pitchFamily="34" charset="0"/>
              </a:rPr>
              <a:t> partnership </a:t>
            </a:r>
            <a:r>
              <a:rPr lang="fr-CA" sz="2000" err="1">
                <a:latin typeface="Arial Narrow" panose="020B0606020202030204" pitchFamily="34" charset="0"/>
              </a:rPr>
              <a:t>projects</a:t>
            </a:r>
            <a:endParaRPr lang="fr-CA" sz="2000">
              <a:latin typeface="Arial Narrow" panose="020B0606020202030204" pitchFamily="34" charset="0"/>
            </a:endParaRP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>
                <a:latin typeface="Arial Narrow" panose="020B0606020202030204" pitchFamily="34" charset="0"/>
              </a:rPr>
              <a:t>Information </a:t>
            </a:r>
            <a:r>
              <a:rPr lang="fr-CA" sz="2000" err="1">
                <a:latin typeface="Arial Narrow" panose="020B0606020202030204" pitchFamily="34" charset="0"/>
              </a:rPr>
              <a:t>technology</a:t>
            </a:r>
            <a:r>
              <a:rPr lang="fr-CA" sz="2000">
                <a:latin typeface="Arial Narrow" panose="020B0606020202030204" pitchFamily="34" charset="0"/>
              </a:rPr>
              <a:t> </a:t>
            </a:r>
            <a:r>
              <a:rPr lang="fr-CA" sz="2000" err="1">
                <a:latin typeface="Arial Narrow" panose="020B0606020202030204" pitchFamily="34" charset="0"/>
              </a:rPr>
              <a:t>development</a:t>
            </a:r>
            <a:endParaRPr lang="fr-CA" sz="2000">
              <a:latin typeface="Arial Narrow" panose="020B0606020202030204" pitchFamily="34" charset="0"/>
            </a:endParaRPr>
          </a:p>
          <a:p>
            <a:endParaRPr lang="fr-CA" sz="2000">
              <a:latin typeface="Arial Narrow" panose="020B0606020202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0C9B8D-2913-EEA6-9F75-A9ABD135E0EC}"/>
              </a:ext>
            </a:extLst>
          </p:cNvPr>
          <p:cNvSpPr/>
          <p:nvPr/>
        </p:nvSpPr>
        <p:spPr>
          <a:xfrm>
            <a:off x="5828211" y="2347550"/>
            <a:ext cx="184666" cy="184666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E0F757-290D-C199-B645-B2AF6FCDA21A}"/>
              </a:ext>
            </a:extLst>
          </p:cNvPr>
          <p:cNvSpPr/>
          <p:nvPr/>
        </p:nvSpPr>
        <p:spPr>
          <a:xfrm>
            <a:off x="5842058" y="4817314"/>
            <a:ext cx="184666" cy="184666"/>
          </a:xfrm>
          <a:prstGeom prst="rect">
            <a:avLst/>
          </a:prstGeom>
          <a:solidFill>
            <a:srgbClr val="E59E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8E36D6-60B5-E130-FE47-94E0430FACAD}"/>
              </a:ext>
            </a:extLst>
          </p:cNvPr>
          <p:cNvSpPr/>
          <p:nvPr/>
        </p:nvSpPr>
        <p:spPr>
          <a:xfrm>
            <a:off x="5812095" y="2982362"/>
            <a:ext cx="184666" cy="18466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2B59DA-A2A0-0695-DAD8-AF6C9D899464}"/>
              </a:ext>
            </a:extLst>
          </p:cNvPr>
          <p:cNvSpPr/>
          <p:nvPr/>
        </p:nvSpPr>
        <p:spPr>
          <a:xfrm>
            <a:off x="5828211" y="3587878"/>
            <a:ext cx="184666" cy="184666"/>
          </a:xfrm>
          <a:prstGeom prst="rect">
            <a:avLst/>
          </a:prstGeom>
          <a:solidFill>
            <a:srgbClr val="47D45A"/>
          </a:solidFill>
          <a:ln>
            <a:solidFill>
              <a:srgbClr val="47D4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9AB61E-97F0-4EFB-FE3F-E69E95D32C13}"/>
              </a:ext>
            </a:extLst>
          </p:cNvPr>
          <p:cNvSpPr/>
          <p:nvPr/>
        </p:nvSpPr>
        <p:spPr>
          <a:xfrm>
            <a:off x="5828211" y="5378794"/>
            <a:ext cx="184666" cy="184666"/>
          </a:xfrm>
          <a:prstGeom prst="rect">
            <a:avLst/>
          </a:prstGeom>
          <a:solidFill>
            <a:srgbClr val="C04F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4BD8DF-0506-9D89-005F-CAFE239360E9}"/>
              </a:ext>
            </a:extLst>
          </p:cNvPr>
          <p:cNvSpPr/>
          <p:nvPr/>
        </p:nvSpPr>
        <p:spPr>
          <a:xfrm>
            <a:off x="5814397" y="4209618"/>
            <a:ext cx="184666" cy="18466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566982-E46A-84D8-6882-6104F60EBA62}"/>
              </a:ext>
            </a:extLst>
          </p:cNvPr>
          <p:cNvSpPr/>
          <p:nvPr/>
        </p:nvSpPr>
        <p:spPr>
          <a:xfrm>
            <a:off x="0" y="6310635"/>
            <a:ext cx="121920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A9B6A91-3363-A8F7-9582-35D43C5DA71F}"/>
              </a:ext>
            </a:extLst>
          </p:cNvPr>
          <p:cNvSpPr txBox="1"/>
          <p:nvPr/>
        </p:nvSpPr>
        <p:spPr>
          <a:xfrm>
            <a:off x="11707855" y="6411719"/>
            <a:ext cx="77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latin typeface="Arial Narrow" panose="020B0606020202030204" pitchFamily="34" charset="0"/>
              </a:rPr>
              <a:t>7</a:t>
            </a:r>
          </a:p>
        </p:txBody>
      </p:sp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300963DE-CE14-815D-45D1-D5E3B57031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1651860"/>
              </p:ext>
            </p:extLst>
          </p:nvPr>
        </p:nvGraphicFramePr>
        <p:xfrm>
          <a:off x="1208667" y="2010744"/>
          <a:ext cx="4328989" cy="440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Graphique 21">
            <a:extLst>
              <a:ext uri="{FF2B5EF4-FFF2-40B4-BE49-F238E27FC236}">
                <a16:creationId xmlns:a16="http://schemas.microsoft.com/office/drawing/2014/main" id="{80EB6522-5608-9E08-3E58-957B7832B1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7212248"/>
              </p:ext>
            </p:extLst>
          </p:nvPr>
        </p:nvGraphicFramePr>
        <p:xfrm>
          <a:off x="-522699" y="1930389"/>
          <a:ext cx="7933867" cy="4187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95048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0029A-054F-1ABE-D195-B85114E02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CD9FC7-5A2A-7523-02C8-12BC2CA59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200">
                <a:solidFill>
                  <a:srgbClr val="003B5C"/>
                </a:solidFill>
                <a:latin typeface="Arial Narrow" panose="020B0606020202030204" pitchFamily="34" charset="0"/>
              </a:rPr>
              <a:t>2027 FINANCING METHODS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C72518-F6ED-0C16-E43A-05D31D4AF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8</a:t>
            </a:fld>
            <a:endParaRPr lang="fr-CA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417BD4F-CBFC-E7C1-28A8-DA9AE5A75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340" y="285240"/>
            <a:ext cx="2006663" cy="11663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FD5DFF5-17B0-B876-FD4A-19A3FC9F5698}"/>
              </a:ext>
            </a:extLst>
          </p:cNvPr>
          <p:cNvSpPr/>
          <p:nvPr/>
        </p:nvSpPr>
        <p:spPr>
          <a:xfrm>
            <a:off x="0" y="6297678"/>
            <a:ext cx="121920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ZoneTexte 11">
            <a:extLst>
              <a:ext uri="{FF2B5EF4-FFF2-40B4-BE49-F238E27FC236}">
                <a16:creationId xmlns:a16="http://schemas.microsoft.com/office/drawing/2014/main" id="{4065A471-5152-F50A-B128-A1756E4C5130}"/>
              </a:ext>
            </a:extLst>
          </p:cNvPr>
          <p:cNvSpPr txBox="1"/>
          <p:nvPr/>
        </p:nvSpPr>
        <p:spPr>
          <a:xfrm>
            <a:off x="6179124" y="2235015"/>
            <a:ext cx="54376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err="1">
                <a:latin typeface="Arial Narrow" panose="020B0606020202030204" pitchFamily="34" charset="0"/>
              </a:rPr>
              <a:t>Borrowings</a:t>
            </a:r>
            <a:r>
              <a:rPr lang="fr-CA" sz="2000">
                <a:latin typeface="Arial Narrow" panose="020B0606020202030204" pitchFamily="34" charset="0"/>
              </a:rPr>
              <a:t> – Overall </a:t>
            </a:r>
            <a:r>
              <a:rPr lang="fr-CA" sz="2000" err="1">
                <a:latin typeface="Arial Narrow" panose="020B0606020202030204" pitchFamily="34" charset="0"/>
              </a:rPr>
              <a:t>territory</a:t>
            </a:r>
            <a:endParaRPr lang="fr-CA" sz="2000">
              <a:latin typeface="Arial Narrow" panose="020B0606020202030204" pitchFamily="34" charset="0"/>
            </a:endParaRP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 err="1">
                <a:latin typeface="Arial Narrow" panose="020B0606020202030204" pitchFamily="34" charset="0"/>
              </a:rPr>
              <a:t>Reserves</a:t>
            </a:r>
            <a:endParaRPr lang="fr-CA" sz="2000">
              <a:latin typeface="Arial Narrow" panose="020B0606020202030204" pitchFamily="34" charset="0"/>
            </a:endParaRPr>
          </a:p>
          <a:p>
            <a:endParaRPr lang="fr-CA" sz="2000">
              <a:latin typeface="Arial Narrow" panose="020B0606020202030204" pitchFamily="34" charset="0"/>
            </a:endParaRPr>
          </a:p>
          <a:p>
            <a:r>
              <a:rPr lang="fr-CA" sz="2000">
                <a:latin typeface="Arial Narrow" panose="020B0606020202030204" pitchFamily="34" charset="0"/>
              </a:rPr>
              <a:t>Parks and </a:t>
            </a:r>
            <a:r>
              <a:rPr lang="fr-CA" sz="2000" err="1">
                <a:latin typeface="Arial Narrow" panose="020B0606020202030204" pitchFamily="34" charset="0"/>
              </a:rPr>
              <a:t>playgrounds</a:t>
            </a:r>
            <a:r>
              <a:rPr lang="fr-CA" sz="2000">
                <a:latin typeface="Arial Narrow" panose="020B0606020202030204" pitchFamily="34" charset="0"/>
              </a:rPr>
              <a:t> </a:t>
            </a:r>
            <a:r>
              <a:rPr lang="fr-CA" sz="2000" err="1">
                <a:latin typeface="Arial Narrow" panose="020B0606020202030204" pitchFamily="34" charset="0"/>
              </a:rPr>
              <a:t>fund</a:t>
            </a:r>
            <a:endParaRPr lang="fr-CA" sz="2000">
              <a:latin typeface="Arial Narrow" panose="020B0606020202030204" pitchFamily="34" charset="0"/>
            </a:endParaRPr>
          </a:p>
        </p:txBody>
      </p:sp>
      <p:sp>
        <p:nvSpPr>
          <p:cNvPr id="18" name="ZoneTexte 11">
            <a:extLst>
              <a:ext uri="{FF2B5EF4-FFF2-40B4-BE49-F238E27FC236}">
                <a16:creationId xmlns:a16="http://schemas.microsoft.com/office/drawing/2014/main" id="{3C3F8701-9FB7-301C-A089-5C824CB74DC2}"/>
              </a:ext>
            </a:extLst>
          </p:cNvPr>
          <p:cNvSpPr txBox="1"/>
          <p:nvPr/>
        </p:nvSpPr>
        <p:spPr>
          <a:xfrm>
            <a:off x="3172767" y="4375903"/>
            <a:ext cx="56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solidFill>
                  <a:schemeClr val="bg1"/>
                </a:solidFill>
                <a:latin typeface="Arial Narrow" panose="020B0606020202030204" pitchFamily="34" charset="0"/>
              </a:rPr>
              <a:t>82%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8CC479-A051-B96B-52B3-CCE6A52A89EF}"/>
              </a:ext>
            </a:extLst>
          </p:cNvPr>
          <p:cNvSpPr/>
          <p:nvPr/>
        </p:nvSpPr>
        <p:spPr>
          <a:xfrm>
            <a:off x="5905500" y="2333625"/>
            <a:ext cx="190500" cy="170201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57FE67-0A41-534A-E9A6-B62E609532EB}"/>
              </a:ext>
            </a:extLst>
          </p:cNvPr>
          <p:cNvSpPr/>
          <p:nvPr/>
        </p:nvSpPr>
        <p:spPr>
          <a:xfrm>
            <a:off x="5905500" y="2965522"/>
            <a:ext cx="190500" cy="170201"/>
          </a:xfrm>
          <a:prstGeom prst="rect">
            <a:avLst/>
          </a:prstGeom>
          <a:solidFill>
            <a:srgbClr val="BFBFBF"/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9E69EE5-5BC4-571D-D3EA-D4DBDE5910A7}"/>
              </a:ext>
            </a:extLst>
          </p:cNvPr>
          <p:cNvSpPr/>
          <p:nvPr/>
        </p:nvSpPr>
        <p:spPr>
          <a:xfrm>
            <a:off x="5905500" y="3623666"/>
            <a:ext cx="190500" cy="17020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2404036C-A82E-E8FF-D407-71C2C7C1D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215" y="2028826"/>
            <a:ext cx="5067176" cy="3517326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22DC0FF-2DF0-0A96-1312-A0FD16A08D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942933"/>
              </p:ext>
            </p:extLst>
          </p:nvPr>
        </p:nvGraphicFramePr>
        <p:xfrm>
          <a:off x="5827257" y="4397319"/>
          <a:ext cx="5534736" cy="15216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0188">
                  <a:extLst>
                    <a:ext uri="{9D8B030D-6E8A-4147-A177-3AD203B41FA5}">
                      <a16:colId xmlns:a16="http://schemas.microsoft.com/office/drawing/2014/main" val="2530647900"/>
                    </a:ext>
                  </a:extLst>
                </a:gridCol>
                <a:gridCol w="1444548">
                  <a:extLst>
                    <a:ext uri="{9D8B030D-6E8A-4147-A177-3AD203B41FA5}">
                      <a16:colId xmlns:a16="http://schemas.microsoft.com/office/drawing/2014/main" val="3155277166"/>
                    </a:ext>
                  </a:extLst>
                </a:gridCol>
              </a:tblGrid>
              <a:tr h="1238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800" b="1" noProof="0">
                          <a:effectLst/>
                          <a:latin typeface="Arial Narrow" panose="020B0606020202030204" pitchFamily="34" charset="0"/>
                        </a:rPr>
                        <a:t>Financing methods</a:t>
                      </a:r>
                      <a:endParaRPr lang="en-CA" sz="1800" b="1" noProof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800" b="1">
                          <a:effectLst/>
                          <a:latin typeface="Arial Narrow" panose="020B0606020202030204" pitchFamily="34" charset="0"/>
                        </a:rPr>
                        <a:t>2027</a:t>
                      </a:r>
                      <a:endParaRPr lang="fr-CA" sz="1800" b="1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151014"/>
                  </a:ext>
                </a:extLst>
              </a:tr>
              <a:tr h="2840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800" b="0" noProof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Borrowings – Overall territory (BOT)</a:t>
                      </a:r>
                      <a:endParaRPr lang="en-CA" sz="1800" b="0" noProof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C0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$ 32 940 000</a:t>
                      </a:r>
                    </a:p>
                  </a:txBody>
                  <a:tcPr marL="3810" marT="38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C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666270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800" b="0" noProof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Reserves (R)</a:t>
                      </a:r>
                      <a:endParaRPr lang="en-CA" sz="1800" b="0" noProof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$ 8 625 000</a:t>
                      </a:r>
                    </a:p>
                  </a:txBody>
                  <a:tcPr marL="3810" marT="38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288740"/>
                  </a:ext>
                </a:extLst>
              </a:tr>
              <a:tr h="3272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noProof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Parks and playgrounds fund (PPF)</a:t>
                      </a:r>
                      <a:endParaRPr lang="en-CA" sz="1800" b="0" noProof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C0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$ 550 000</a:t>
                      </a:r>
                    </a:p>
                  </a:txBody>
                  <a:tcPr marL="3810" marT="38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C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196121"/>
                  </a:ext>
                </a:extLst>
              </a:tr>
              <a:tr h="32725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1" noProof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fr-CA" sz="16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$ 42 115 000</a:t>
                      </a:r>
                    </a:p>
                  </a:txBody>
                  <a:tcPr marL="3810" marT="38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7063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9712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fr-CA" sz="3200">
                <a:solidFill>
                  <a:srgbClr val="003B5C"/>
                </a:solidFill>
                <a:latin typeface="Arial Narrow" panose="020B0606020202030204" pitchFamily="34" charset="0"/>
              </a:rPr>
              <a:t>FIVE-YEAR CAPITAL INVESTMENT PROGRAM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F065-647E-406A-B7F3-56CB8879C35A}" type="slidenum">
              <a:rPr lang="fr-CA" smtClean="0"/>
              <a:t>9</a:t>
            </a:fld>
            <a:endParaRPr lang="fr-CA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340" y="285240"/>
            <a:ext cx="2006663" cy="11663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286500"/>
            <a:ext cx="121920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ZoneTexte 2"/>
          <p:cNvSpPr txBox="1"/>
          <p:nvPr/>
        </p:nvSpPr>
        <p:spPr>
          <a:xfrm>
            <a:off x="1154852" y="5443169"/>
            <a:ext cx="10690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>
                <a:latin typeface="Arial Narrow" panose="020B0606020202030204" pitchFamily="34" charset="0"/>
              </a:rPr>
              <a:t>*</a:t>
            </a:r>
            <a:r>
              <a:rPr lang="en-US" sz="1400">
                <a:latin typeface="Arial Narrow" panose="020B0606020202030204" pitchFamily="34" charset="0"/>
              </a:rPr>
              <a:t> The amounts for 2028 and subsequent years express municipal projects under consideration and will be prioritized according to taxpayers’ ability to pay and the potential for completion</a:t>
            </a:r>
            <a:r>
              <a:rPr lang="fr-CA" sz="1400">
                <a:latin typeface="Arial Narrow" panose="020B0606020202030204" pitchFamily="34" charset="0"/>
              </a:rPr>
              <a:t>.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703050" y="6407666"/>
            <a:ext cx="77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>
                <a:latin typeface="Arial Narrow" panose="020B0606020202030204" pitchFamily="34" charset="0"/>
              </a:rPr>
              <a:t>9</a:t>
            </a:r>
          </a:p>
        </p:txBody>
      </p:sp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24DEF3A5-9340-55AD-F8ED-223B56A770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353345"/>
              </p:ext>
            </p:extLst>
          </p:nvPr>
        </p:nvGraphicFramePr>
        <p:xfrm>
          <a:off x="1145602" y="1910645"/>
          <a:ext cx="10058401" cy="3531599"/>
        </p:xfrm>
        <a:graphic>
          <a:graphicData uri="http://schemas.openxmlformats.org/drawingml/2006/table">
            <a:tbl>
              <a:tblPr/>
              <a:tblGrid>
                <a:gridCol w="2628326">
                  <a:extLst>
                    <a:ext uri="{9D8B030D-6E8A-4147-A177-3AD203B41FA5}">
                      <a16:colId xmlns:a16="http://schemas.microsoft.com/office/drawing/2014/main" val="2837387211"/>
                    </a:ext>
                  </a:extLst>
                </a:gridCol>
                <a:gridCol w="1152420">
                  <a:extLst>
                    <a:ext uri="{9D8B030D-6E8A-4147-A177-3AD203B41FA5}">
                      <a16:colId xmlns:a16="http://schemas.microsoft.com/office/drawing/2014/main" val="1913656718"/>
                    </a:ext>
                  </a:extLst>
                </a:gridCol>
                <a:gridCol w="1152420">
                  <a:extLst>
                    <a:ext uri="{9D8B030D-6E8A-4147-A177-3AD203B41FA5}">
                      <a16:colId xmlns:a16="http://schemas.microsoft.com/office/drawing/2014/main" val="3296321554"/>
                    </a:ext>
                  </a:extLst>
                </a:gridCol>
                <a:gridCol w="1152420">
                  <a:extLst>
                    <a:ext uri="{9D8B030D-6E8A-4147-A177-3AD203B41FA5}">
                      <a16:colId xmlns:a16="http://schemas.microsoft.com/office/drawing/2014/main" val="3094724281"/>
                    </a:ext>
                  </a:extLst>
                </a:gridCol>
                <a:gridCol w="212288">
                  <a:extLst>
                    <a:ext uri="{9D8B030D-6E8A-4147-A177-3AD203B41FA5}">
                      <a16:colId xmlns:a16="http://schemas.microsoft.com/office/drawing/2014/main" val="2481505206"/>
                    </a:ext>
                  </a:extLst>
                </a:gridCol>
                <a:gridCol w="1253509">
                  <a:extLst>
                    <a:ext uri="{9D8B030D-6E8A-4147-A177-3AD203B41FA5}">
                      <a16:colId xmlns:a16="http://schemas.microsoft.com/office/drawing/2014/main" val="2747980010"/>
                    </a:ext>
                  </a:extLst>
                </a:gridCol>
                <a:gridCol w="1253509">
                  <a:extLst>
                    <a:ext uri="{9D8B030D-6E8A-4147-A177-3AD203B41FA5}">
                      <a16:colId xmlns:a16="http://schemas.microsoft.com/office/drawing/2014/main" val="1796165077"/>
                    </a:ext>
                  </a:extLst>
                </a:gridCol>
                <a:gridCol w="1253509">
                  <a:extLst>
                    <a:ext uri="{9D8B030D-6E8A-4147-A177-3AD203B41FA5}">
                      <a16:colId xmlns:a16="http://schemas.microsoft.com/office/drawing/2014/main" val="1991908277"/>
                    </a:ext>
                  </a:extLst>
                </a:gridCol>
              </a:tblGrid>
              <a:tr h="25777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endParaRPr lang="fr-CA" sz="1600" b="1" i="0" u="none" strike="noStrike">
                        <a:solidFill>
                          <a:srgbClr val="FFFFFF"/>
                        </a:solidFill>
                        <a:effectLst/>
                        <a:latin typeface="Arial Narrow"/>
                      </a:endParaRP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2027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 2028*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 2029*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fr-CA" sz="1600" b="1" i="0" u="none" strike="noStrike">
                        <a:solidFill>
                          <a:srgbClr val="FFFFFF"/>
                        </a:solidFill>
                        <a:effectLst/>
                        <a:latin typeface="Arial Narrow"/>
                      </a:endParaRP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 2030*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 2031*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 </a:t>
                      </a:r>
                      <a:r>
                        <a:rPr lang="fr-CA" sz="1600" b="1" i="0" u="none" strike="noStrike" err="1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Ulterior</a:t>
                      </a: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396108"/>
                  </a:ext>
                </a:extLst>
              </a:tr>
              <a:tr h="515556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Construction and </a:t>
                      </a:r>
                      <a:r>
                        <a:rPr lang="fr-CA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renovation</a:t>
                      </a: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of buildings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2 295 000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2 635 000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6 875 000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1 040 000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 950 000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54 020 000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846872"/>
                  </a:ext>
                </a:extLst>
              </a:tr>
              <a:tr h="515556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Infrastructure </a:t>
                      </a:r>
                      <a:r>
                        <a:rPr lang="fr-CA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improvements</a:t>
                      </a: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-</a:t>
                      </a:r>
                      <a:r>
                        <a:rPr lang="fr-CA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roads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21 050 000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32 375 000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19 420 000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25 630 000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20 940 000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86 150 000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809473"/>
                  </a:ext>
                </a:extLst>
              </a:tr>
              <a:tr h="515556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Urban </a:t>
                      </a:r>
                      <a:r>
                        <a:rPr lang="fr-CA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development</a:t>
                      </a: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– partnership </a:t>
                      </a:r>
                      <a:r>
                        <a:rPr lang="fr-CA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projects</a:t>
                      </a: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12 000 000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500 000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5 900 000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10 450 000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 300 000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14 400 000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387260"/>
                  </a:ext>
                </a:extLst>
              </a:tr>
              <a:tr h="458557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Parks and green </a:t>
                      </a:r>
                      <a:r>
                        <a:rPr lang="fr-CA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spaces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3 950 000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6 340 000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4 300 000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 370 000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1 700 000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6 370 000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966145"/>
                  </a:ext>
                </a:extLst>
              </a:tr>
              <a:tr h="314777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Vehicule</a:t>
                      </a: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replacements and </a:t>
                      </a:r>
                      <a:r>
                        <a:rPr lang="fr-CA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equipment</a:t>
                      </a: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acquisitions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1 700 000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1 775 000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1 100 000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1 100 000 </a:t>
                      </a:r>
                    </a:p>
                  </a:txBody>
                  <a:tcPr marL="7582" marR="7582" marT="7582" marB="0" anchor="ctr">
                    <a:lnL w="12700" cmpd="sng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1 100 000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2 100 000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560934"/>
                  </a:ext>
                </a:extLst>
              </a:tr>
              <a:tr h="515556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Information </a:t>
                      </a:r>
                      <a:r>
                        <a:rPr lang="fr-CA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technology</a:t>
                      </a: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</a:t>
                      </a:r>
                      <a:r>
                        <a:rPr lang="fr-CA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development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1 120 000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1 095 000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1 230 000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1 740 000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1 250 000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1 250 000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93114"/>
                  </a:ext>
                </a:extLst>
              </a:tr>
              <a:tr h="25777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Total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 $  42 115 000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 $  44 720 000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 $  38 825 000 </a:t>
                      </a:r>
                    </a:p>
                  </a:txBody>
                  <a:tcPr marL="7582" marR="7582" marT="7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 $    40 330 000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 $    26 240 000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fr-CA" sz="16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 $  164 290 000 </a:t>
                      </a:r>
                    </a:p>
                  </a:txBody>
                  <a:tcPr marL="7582" marR="7582" marT="75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939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048943"/>
      </p:ext>
    </p:extLst>
  </p:cSld>
  <p:clrMapOvr>
    <a:masterClrMapping/>
  </p:clrMapOvr>
</p:sld>
</file>

<file path=ppt/theme/theme1.xml><?xml version="1.0" encoding="utf-8"?>
<a:theme xmlns:a="http://schemas.openxmlformats.org/drawingml/2006/main" name="Rétrospective">
  <a:themeElements>
    <a:clrScheme name="Personnalisé 1">
      <a:dk1>
        <a:srgbClr val="000000"/>
      </a:dk1>
      <a:lt1>
        <a:sysClr val="window" lastClr="FFFFFF"/>
      </a:lt1>
      <a:dk2>
        <a:srgbClr val="CCDDEA"/>
      </a:dk2>
      <a:lt2>
        <a:srgbClr val="CCDDEA"/>
      </a:lt2>
      <a:accent1>
        <a:srgbClr val="003B5C"/>
      </a:accent1>
      <a:accent2>
        <a:srgbClr val="0085CA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8C8C8C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1d30baa-0876-4bfb-8cbf-a013b82dc479">
      <Terms xmlns="http://schemas.microsoft.com/office/infopath/2007/PartnerControls"/>
    </lcf76f155ced4ddcb4097134ff3c332f>
    <TaxCatchAll xmlns="628666fc-88dd-4159-9e7a-81b3cb2ef75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FA621C3524FB4CB5FD5CFB355D855B" ma:contentTypeVersion="16" ma:contentTypeDescription="Crée un document." ma:contentTypeScope="" ma:versionID="688859cc79d5a0d26456fd928beff3d4">
  <xsd:schema xmlns:xsd="http://www.w3.org/2001/XMLSchema" xmlns:xs="http://www.w3.org/2001/XMLSchema" xmlns:p="http://schemas.microsoft.com/office/2006/metadata/properties" xmlns:ns2="f1d30baa-0876-4bfb-8cbf-a013b82dc479" xmlns:ns3="628666fc-88dd-4159-9e7a-81b3cb2ef752" targetNamespace="http://schemas.microsoft.com/office/2006/metadata/properties" ma:root="true" ma:fieldsID="63a6a20954a548065873fdf1ab3a8c82" ns2:_="" ns3:_="">
    <xsd:import namespace="f1d30baa-0876-4bfb-8cbf-a013b82dc479"/>
    <xsd:import namespace="628666fc-88dd-4159-9e7a-81b3cb2ef7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d30baa-0876-4bfb-8cbf-a013b82dc4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8073ed71-32ae-4b22-a400-90b5a51ce3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666fc-88dd-4159-9e7a-81b3cb2ef75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2e54063-4bfa-4e99-b454-0f7e033a4b4d}" ma:internalName="TaxCatchAll" ma:showField="CatchAllData" ma:web="628666fc-88dd-4159-9e7a-81b3cb2ef7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380809-DFF9-4182-81D6-3A5DF7038A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95E8BA-7823-4F4B-AEAE-06CB7C23BCEB}">
  <ds:schemaRefs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25a9469b-2012-4317-b889-53daac64b310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50996EC-20EC-41E2-8347-04067705EAAF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</TotalTime>
  <Words>1106</Words>
  <Application>Microsoft Office PowerPoint</Application>
  <PresentationFormat>Grand écran</PresentationFormat>
  <Paragraphs>284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 Narrow</vt:lpstr>
      <vt:lpstr>Calibri</vt:lpstr>
      <vt:lpstr>Calibri Light</vt:lpstr>
      <vt:lpstr>Rétrospective</vt:lpstr>
      <vt:lpstr>Présentation PowerPoint</vt:lpstr>
      <vt:lpstr>BUDGET D’IMMOBILISATIONS 2027-2028-2029</vt:lpstr>
      <vt:lpstr>BUDGET D’IMMOBILISATIONS 2027</vt:lpstr>
      <vt:lpstr>MODES DE FINANCEMENT 2027</vt:lpstr>
      <vt:lpstr>BUDGET QUINQUENNAL D’IMMOBILISATIONS </vt:lpstr>
      <vt:lpstr>2027-2028-2029 CAPITAL BUDGET</vt:lpstr>
      <vt:lpstr>2027 CAPITAL BUDGET</vt:lpstr>
      <vt:lpstr>2027 FINANCING METHODS</vt:lpstr>
      <vt:lpstr>FIVE-YEAR CAPITAL INVESTMENT PROGRAM</vt:lpstr>
      <vt:lpstr>Présentation PowerPoint</vt:lpstr>
    </vt:vector>
  </TitlesOfParts>
  <Company>Ville de Pointe-Claire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Paquette-Séguin, Marie-Pier</dc:creator>
  <cp:lastModifiedBy>Séguin, Daniel</cp:lastModifiedBy>
  <cp:revision>3</cp:revision>
  <cp:lastPrinted>2024-09-30T21:00:17Z</cp:lastPrinted>
  <dcterms:created xsi:type="dcterms:W3CDTF">2019-12-02T15:29:36Z</dcterms:created>
  <dcterms:modified xsi:type="dcterms:W3CDTF">2026-09-09T12:13:36Z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0x01010003FA621C3524FB4CB5FD5CFB355D855B</vt:lpwstr>
  </property>
  <property fmtid="{D5CDD505-2E9C-101B-9397-08002B2CF9AE}" pid="3" name="Order">
    <vt:r8>3685400</vt:r8>
  </property>
  <property fmtid="{D5CDD505-2E9C-101B-9397-08002B2CF9AE}" pid="4" name="MediaServiceImageTags">
    <vt:lpwstr/>
  </property>
</Properties>
</file>